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Roboto"/>
      <p:regular r:id="rId31"/>
      <p:bold r:id="rId32"/>
      <p:italic r:id="rId33"/>
      <p:boldItalic r:id="rId34"/>
    </p:embeddedFont>
    <p:embeddedFont>
      <p:font typeface="Lato"/>
      <p:regular r:id="rId35"/>
      <p:bold r:id="rId36"/>
      <p:italic r:id="rId37"/>
      <p:boldItalic r:id="rId38"/>
    </p:embeddedFont>
    <p:embeddedFont>
      <p:font typeface="Urbanist Light"/>
      <p:regular r:id="rId39"/>
      <p:bold r:id="rId40"/>
      <p:italic r:id="rId41"/>
      <p:boldItalic r:id="rId42"/>
    </p:embeddedFont>
    <p:embeddedFont>
      <p:font typeface="Tahoma"/>
      <p:regular r:id="rId43"/>
      <p:bold r:id="rId44"/>
    </p:embeddedFont>
    <p:embeddedFont>
      <p:font typeface="Urbanist Medium"/>
      <p:regular r:id="rId45"/>
      <p:bold r:id="rId46"/>
      <p:italic r:id="rId47"/>
      <p:boldItalic r:id="rId48"/>
    </p:embeddedFont>
    <p:embeddedFont>
      <p:font typeface="Urbanist"/>
      <p:regular r:id="rId49"/>
      <p:bold r:id="rId50"/>
      <p:italic r:id="rId51"/>
      <p:boldItalic r:id="rId52"/>
    </p:embeddedFont>
    <p:embeddedFont>
      <p:font typeface="Urbanist Black"/>
      <p:bold r:id="rId53"/>
      <p:boldItalic r:id="rId54"/>
    </p:embeddedFont>
    <p:embeddedFont>
      <p:font typeface="Helvetica Neue"/>
      <p:regular r:id="rId55"/>
      <p:bold r:id="rId56"/>
      <p:italic r:id="rId57"/>
      <p:boldItalic r:id="rId58"/>
    </p:embeddedFont>
    <p:embeddedFont>
      <p:font typeface="Urbanist ExtraBold"/>
      <p:bold r:id="rId59"/>
      <p:boldItalic r:id="rId60"/>
    </p:embeddedFont>
    <p:embeddedFont>
      <p:font typeface="Helvetica Neue Light"/>
      <p:regular r:id="rId61"/>
      <p:bold r:id="rId62"/>
      <p:italic r:id="rId63"/>
      <p:boldItalic r:id="rId6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88">
          <p15:clr>
            <a:srgbClr val="747775"/>
          </p15:clr>
        </p15:guide>
        <p15:guide id="2" orient="horz" pos="2311">
          <p15:clr>
            <a:srgbClr val="747775"/>
          </p15:clr>
        </p15:guide>
        <p15:guide id="3" pos="179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25FE001-2BA9-4817-9705-AF776310B1A4}">
  <a:tblStyle styleId="{C25FE001-2BA9-4817-9705-AF776310B1A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"/>
        <p:guide pos="2311" orient="horz"/>
        <p:guide pos="179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UrbanistLight-bold.fntdata"/><Relationship Id="rId42" Type="http://schemas.openxmlformats.org/officeDocument/2006/relationships/font" Target="fonts/UrbanistLight-boldItalic.fntdata"/><Relationship Id="rId41" Type="http://schemas.openxmlformats.org/officeDocument/2006/relationships/font" Target="fonts/UrbanistLight-italic.fntdata"/><Relationship Id="rId44" Type="http://schemas.openxmlformats.org/officeDocument/2006/relationships/font" Target="fonts/Tahoma-bold.fntdata"/><Relationship Id="rId43" Type="http://schemas.openxmlformats.org/officeDocument/2006/relationships/font" Target="fonts/Tahoma-regular.fntdata"/><Relationship Id="rId46" Type="http://schemas.openxmlformats.org/officeDocument/2006/relationships/font" Target="fonts/UrbanistMedium-bold.fntdata"/><Relationship Id="rId45" Type="http://schemas.openxmlformats.org/officeDocument/2006/relationships/font" Target="fonts/UrbanistMedium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font" Target="fonts/UrbanistMedium-boldItalic.fntdata"/><Relationship Id="rId47" Type="http://schemas.openxmlformats.org/officeDocument/2006/relationships/font" Target="fonts/UrbanistMedium-italic.fntdata"/><Relationship Id="rId49" Type="http://schemas.openxmlformats.org/officeDocument/2006/relationships/font" Target="fonts/Urbanist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-regular.fntdata"/><Relationship Id="rId30" Type="http://schemas.openxmlformats.org/officeDocument/2006/relationships/slide" Target="slides/slide24.xml"/><Relationship Id="rId33" Type="http://schemas.openxmlformats.org/officeDocument/2006/relationships/font" Target="fonts/Roboto-italic.fntdata"/><Relationship Id="rId32" Type="http://schemas.openxmlformats.org/officeDocument/2006/relationships/font" Target="fonts/Roboto-bold.fntdata"/><Relationship Id="rId35" Type="http://schemas.openxmlformats.org/officeDocument/2006/relationships/font" Target="fonts/Lato-regular.fntdata"/><Relationship Id="rId34" Type="http://schemas.openxmlformats.org/officeDocument/2006/relationships/font" Target="fonts/Roboto-boldItalic.fntdata"/><Relationship Id="rId37" Type="http://schemas.openxmlformats.org/officeDocument/2006/relationships/font" Target="fonts/Lato-italic.fntdata"/><Relationship Id="rId36" Type="http://schemas.openxmlformats.org/officeDocument/2006/relationships/font" Target="fonts/Lato-bold.fntdata"/><Relationship Id="rId39" Type="http://schemas.openxmlformats.org/officeDocument/2006/relationships/font" Target="fonts/UrbanistLight-regular.fntdata"/><Relationship Id="rId38" Type="http://schemas.openxmlformats.org/officeDocument/2006/relationships/font" Target="fonts/Lato-boldItalic.fntdata"/><Relationship Id="rId62" Type="http://schemas.openxmlformats.org/officeDocument/2006/relationships/font" Target="fonts/HelveticaNeueLight-bold.fntdata"/><Relationship Id="rId61" Type="http://schemas.openxmlformats.org/officeDocument/2006/relationships/font" Target="fonts/HelveticaNeueLight-regular.fntdata"/><Relationship Id="rId20" Type="http://schemas.openxmlformats.org/officeDocument/2006/relationships/slide" Target="slides/slide14.xml"/><Relationship Id="rId64" Type="http://schemas.openxmlformats.org/officeDocument/2006/relationships/font" Target="fonts/HelveticaNeueLight-boldItalic.fntdata"/><Relationship Id="rId63" Type="http://schemas.openxmlformats.org/officeDocument/2006/relationships/font" Target="fonts/HelveticaNeueLight-italic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0" Type="http://schemas.openxmlformats.org/officeDocument/2006/relationships/font" Target="fonts/UrbanistExtraBold-boldItalic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Urbanist-italic.fntdata"/><Relationship Id="rId50" Type="http://schemas.openxmlformats.org/officeDocument/2006/relationships/font" Target="fonts/Urbanist-bold.fntdata"/><Relationship Id="rId53" Type="http://schemas.openxmlformats.org/officeDocument/2006/relationships/font" Target="fonts/UrbanistBlack-bold.fntdata"/><Relationship Id="rId52" Type="http://schemas.openxmlformats.org/officeDocument/2006/relationships/font" Target="fonts/Urbanist-boldItalic.fntdata"/><Relationship Id="rId11" Type="http://schemas.openxmlformats.org/officeDocument/2006/relationships/slide" Target="slides/slide5.xml"/><Relationship Id="rId55" Type="http://schemas.openxmlformats.org/officeDocument/2006/relationships/font" Target="fonts/HelveticaNeue-regular.fntdata"/><Relationship Id="rId10" Type="http://schemas.openxmlformats.org/officeDocument/2006/relationships/slide" Target="slides/slide4.xml"/><Relationship Id="rId54" Type="http://schemas.openxmlformats.org/officeDocument/2006/relationships/font" Target="fonts/UrbanistBlack-boldItalic.fntdata"/><Relationship Id="rId13" Type="http://schemas.openxmlformats.org/officeDocument/2006/relationships/slide" Target="slides/slide7.xml"/><Relationship Id="rId57" Type="http://schemas.openxmlformats.org/officeDocument/2006/relationships/font" Target="fonts/HelveticaNeue-italic.fntdata"/><Relationship Id="rId12" Type="http://schemas.openxmlformats.org/officeDocument/2006/relationships/slide" Target="slides/slide6.xml"/><Relationship Id="rId56" Type="http://schemas.openxmlformats.org/officeDocument/2006/relationships/font" Target="fonts/HelveticaNeue-bold.fntdata"/><Relationship Id="rId15" Type="http://schemas.openxmlformats.org/officeDocument/2006/relationships/slide" Target="slides/slide9.xml"/><Relationship Id="rId59" Type="http://schemas.openxmlformats.org/officeDocument/2006/relationships/font" Target="fonts/UrbanistExtraBold-bold.fntdata"/><Relationship Id="rId14" Type="http://schemas.openxmlformats.org/officeDocument/2006/relationships/slide" Target="slides/slide8.xml"/><Relationship Id="rId58" Type="http://schemas.openxmlformats.org/officeDocument/2006/relationships/font" Target="fonts/HelveticaNeue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7999a6b74d_0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3" name="Google Shape;83;g37999a6b74d_0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8bd8fe426d_5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8bd8fe426d_5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8a16e0daf9_0_1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8a16e0daf9_0_1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8add5814e9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38add5814e9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79a0d7e1f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79a0d7e1f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8a16e0daf9_0_8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38a16e0daf9_0_8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8add5814e9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8add5814e9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7999a6b74d_0_9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37999a6b74d_0_9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8a16e0daf9_0_1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8a16e0daf9_0_1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38bd8fe426d_2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38bd8fe426d_2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38a16e0daf9_0_7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38a16e0daf9_0_7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9fb7e228de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9fb7e228de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39fb7e228de_0_6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39fb7e228de_0_6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38bd8fe426d_0_4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38bd8fe426d_0_4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9fb7e228de_0_6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39fb7e228de_0_6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9fb7e228de_0_17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9fb7e228de_0_17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9fb7e228de_0_17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9" name="Google Shape;409;g39fb7e228de_0_17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8a16e0daf9_0_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8a16e0daf9_0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7a19ed17c1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7a19ed17c1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9fb7e228de_0_4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39fb7e228de_0_4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9fb7e228de_0_5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9fb7e228de_0_5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79a0d7e1f2_0_95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379a0d7e1f2_0_95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8a16e0daf9_0_3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6" name="Google Shape;226;g38a16e0daf9_0_3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7999a6b74d_0_6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37999a6b74d_0_6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 Image">
  <p:cSld name="TITLE_AND_BODY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812749" y="228953"/>
            <a:ext cx="2724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b="0" i="0" sz="1400" u="none" cap="none" strike="noStrike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b="0" i="0" sz="1400" u="none" cap="none" strike="noStrike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b="0" i="0" sz="1400" u="none" cap="none" strike="noStrike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b="0" i="0" sz="1400" u="none" cap="none" strike="noStrike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b="0" i="0" sz="1400" u="none" cap="none" strike="noStrike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b="0" i="0" sz="1400" u="none" cap="none" strike="noStrike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b="0" i="0" sz="1400" u="none" cap="none" strike="noStrike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b="0" i="0" sz="1400" u="none" cap="none" strike="noStrike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b="0" i="0" sz="1400" u="none" cap="none" strike="noStrike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3"/>
          <p:cNvSpPr/>
          <p:nvPr>
            <p:ph idx="2" type="pic"/>
          </p:nvPr>
        </p:nvSpPr>
        <p:spPr>
          <a:xfrm>
            <a:off x="-101360" y="-97971"/>
            <a:ext cx="9349200" cy="5339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Fill Image">
  <p:cSld name="3_Fill Imag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/>
          <p:nvPr>
            <p:ph idx="2" type="pic"/>
          </p:nvPr>
        </p:nvSpPr>
        <p:spPr>
          <a:xfrm>
            <a:off x="-114299" y="-107768"/>
            <a:ext cx="4687500" cy="5359200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19679" y="4556892"/>
            <a:ext cx="2132400" cy="1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150" lIns="17150" spcFirstLastPara="1" rIns="17150" wrap="square" tIns="1715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9B9"/>
              </a:buClr>
              <a:buSzPts val="800"/>
              <a:buFont typeface="Calibri"/>
              <a:buNone/>
              <a:defRPr b="0" i="0" sz="800" u="none" cap="none" strike="noStrike">
                <a:solidFill>
                  <a:srgbClr val="B9B9B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9B9"/>
              </a:buClr>
              <a:buSzPts val="800"/>
              <a:buFont typeface="Calibri"/>
              <a:buNone/>
              <a:defRPr b="0" i="0" sz="800" u="none" cap="none" strike="noStrike">
                <a:solidFill>
                  <a:srgbClr val="B9B9B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9B9"/>
              </a:buClr>
              <a:buSzPts val="800"/>
              <a:buFont typeface="Calibri"/>
              <a:buNone/>
              <a:defRPr b="0" i="0" sz="800" u="none" cap="none" strike="noStrike">
                <a:solidFill>
                  <a:srgbClr val="B9B9B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9B9"/>
              </a:buClr>
              <a:buSzPts val="800"/>
              <a:buFont typeface="Calibri"/>
              <a:buNone/>
              <a:defRPr b="0" i="0" sz="800" u="none" cap="none" strike="noStrike">
                <a:solidFill>
                  <a:srgbClr val="B9B9B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9B9"/>
              </a:buClr>
              <a:buSzPts val="800"/>
              <a:buFont typeface="Calibri"/>
              <a:buNone/>
              <a:defRPr b="0" i="0" sz="800" u="none" cap="none" strike="noStrike">
                <a:solidFill>
                  <a:srgbClr val="B9B9B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9B9"/>
              </a:buClr>
              <a:buSzPts val="800"/>
              <a:buFont typeface="Calibri"/>
              <a:buNone/>
              <a:defRPr b="0" i="0" sz="800" u="none" cap="none" strike="noStrike">
                <a:solidFill>
                  <a:srgbClr val="B9B9B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9B9"/>
              </a:buClr>
              <a:buSzPts val="800"/>
              <a:buFont typeface="Calibri"/>
              <a:buNone/>
              <a:defRPr b="0" i="0" sz="800" u="none" cap="none" strike="noStrike">
                <a:solidFill>
                  <a:srgbClr val="B9B9B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9B9"/>
              </a:buClr>
              <a:buSzPts val="800"/>
              <a:buFont typeface="Calibri"/>
              <a:buNone/>
              <a:defRPr b="0" i="0" sz="800" u="none" cap="none" strike="noStrike">
                <a:solidFill>
                  <a:srgbClr val="B9B9B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9B9"/>
              </a:buClr>
              <a:buSzPts val="800"/>
              <a:buFont typeface="Calibri"/>
              <a:buNone/>
              <a:defRPr b="0" i="0" sz="800" u="none" cap="none" strike="noStrike">
                <a:solidFill>
                  <a:srgbClr val="B9B9B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8472458" y="4663217"/>
            <a:ext cx="548700" cy="1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25000" lnSpcReduction="20000"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2376971" y="743396"/>
            <a:ext cx="4390200" cy="85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Helvetica Neue"/>
              <a:buNone/>
              <a:defRPr sz="41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9pPr>
          </a:lstStyle>
          <a:p/>
        </p:txBody>
      </p:sp>
      <p:sp>
        <p:nvSpPr>
          <p:cNvPr id="62" name="Google Shape;62;p16"/>
          <p:cNvSpPr txBox="1"/>
          <p:nvPr>
            <p:ph idx="1" type="body"/>
          </p:nvPr>
        </p:nvSpPr>
        <p:spPr>
          <a:xfrm>
            <a:off x="2376971" y="1667619"/>
            <a:ext cx="4390200" cy="2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6pPr>
            <a:lvl7pPr indent="-22860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7pPr>
            <a:lvl8pPr indent="-22860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8pPr>
            <a:lvl9pPr indent="-22860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9pPr>
          </a:lstStyle>
          <a:p/>
        </p:txBody>
      </p:sp>
      <p:sp>
        <p:nvSpPr>
          <p:cNvPr id="63" name="Google Shape;63;p16"/>
          <p:cNvSpPr txBox="1"/>
          <p:nvPr>
            <p:ph idx="12" type="sldNum"/>
          </p:nvPr>
        </p:nvSpPr>
        <p:spPr>
          <a:xfrm>
            <a:off x="4500524" y="4319736"/>
            <a:ext cx="140400" cy="1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0100" lIns="20100" spcFirstLastPara="1" rIns="20100" wrap="square" tIns="201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b="0" i="0" sz="7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b="0" i="0" sz="7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b="0" i="0" sz="7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b="0" i="0" sz="7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b="0" i="0" sz="7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b="0" i="0" sz="7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b="0" i="0" sz="7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b="0" i="0" sz="7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b="0" i="0" sz="7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AG Graphic">
  <p:cSld name="1_AG Graphic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 txBox="1"/>
          <p:nvPr>
            <p:ph type="title"/>
          </p:nvPr>
        </p:nvSpPr>
        <p:spPr>
          <a:xfrm>
            <a:off x="658368" y="747522"/>
            <a:ext cx="7914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" name="Google Shape;66;p17"/>
          <p:cNvSpPr txBox="1"/>
          <p:nvPr>
            <p:ph idx="1" type="body"/>
          </p:nvPr>
        </p:nvSpPr>
        <p:spPr>
          <a:xfrm>
            <a:off x="658368" y="1337310"/>
            <a:ext cx="7914000" cy="2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3E7E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rgbClr val="00ACB4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̵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5338" lvl="3" marL="18288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1051"/>
              <a:buFont typeface="Arial"/>
              <a:buChar char="•"/>
              <a:defRPr b="0" i="0" sz="1051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85750" lvl="4" marL="22860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900"/>
              <a:buFont typeface="Arial"/>
              <a:buChar char="̵"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7"/>
          <p:cNvSpPr txBox="1"/>
          <p:nvPr>
            <p:ph idx="2" type="body"/>
          </p:nvPr>
        </p:nvSpPr>
        <p:spPr>
          <a:xfrm>
            <a:off x="658368" y="4594860"/>
            <a:ext cx="79554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3E7E"/>
              </a:buClr>
              <a:buSzPts val="800"/>
              <a:buFont typeface="Noto Sans Symbols"/>
              <a:buNone/>
              <a:defRPr b="0" i="1" sz="8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̵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5338" lvl="3" marL="18288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1051"/>
              <a:buFont typeface="Arial"/>
              <a:buChar char="•"/>
              <a:defRPr b="0" i="0" sz="1051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85750" lvl="4" marL="22860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900"/>
              <a:buFont typeface="Arial"/>
              <a:buChar char="̵"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7"/>
          <p:cNvSpPr txBox="1"/>
          <p:nvPr>
            <p:ph idx="11" type="ftr"/>
          </p:nvPr>
        </p:nvSpPr>
        <p:spPr>
          <a:xfrm>
            <a:off x="658368" y="4836043"/>
            <a:ext cx="7406700" cy="1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0" spcFirstLastPara="1" rIns="0" wrap="square" tIns="54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solidFill>
                  <a:srgbClr val="7F7F7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3" type="body"/>
          </p:nvPr>
        </p:nvSpPr>
        <p:spPr>
          <a:xfrm>
            <a:off x="2706625" y="316614"/>
            <a:ext cx="4997400" cy="1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04800" lvl="0" marL="457200" marR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200"/>
              <a:buFont typeface="Arial"/>
              <a:buChar char="|"/>
              <a:defRPr b="0" i="0" sz="6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̵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5338" lvl="3" marL="18288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1051"/>
              <a:buFont typeface="Arial"/>
              <a:buChar char="•"/>
              <a:defRPr b="0" i="0" sz="1051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85750" lvl="4" marL="22860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900"/>
              <a:buFont typeface="Arial"/>
              <a:buChar char="̵"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7"/>
          <p:cNvSpPr txBox="1"/>
          <p:nvPr>
            <p:ph idx="4" type="body"/>
          </p:nvPr>
        </p:nvSpPr>
        <p:spPr>
          <a:xfrm>
            <a:off x="658369" y="1714500"/>
            <a:ext cx="7915200" cy="281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3E7E"/>
              </a:buClr>
              <a:buSzPts val="1600"/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95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Arial"/>
              <a:buChar char="̵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5338" lvl="3" marL="18288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1051"/>
              <a:buFont typeface="Arial"/>
              <a:buChar char="•"/>
              <a:defRPr b="0" i="0" sz="1051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85750" lvl="4" marL="2286000" marR="0" algn="l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900"/>
              <a:buFont typeface="Arial"/>
              <a:buChar char="̵"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 Image 1">
  <p:cSld name="TITLE_AND_BODY_2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812749" y="228953"/>
            <a:ext cx="2724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>
            <a:lvl1pPr indent="0" lvl="0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sz="1400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sz="1400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sz="1400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sz="1400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sz="1400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sz="1400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sz="1400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sz="1400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400"/>
              <a:buFont typeface="Lato"/>
              <a:buNone/>
              <a:defRPr sz="1400">
                <a:solidFill>
                  <a:srgbClr val="73757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i="0" u="none" cap="none" strike="noStrike"/>
          </a:p>
        </p:txBody>
      </p:sp>
      <p:sp>
        <p:nvSpPr>
          <p:cNvPr id="73" name="Google Shape;73;p18"/>
          <p:cNvSpPr/>
          <p:nvPr>
            <p:ph idx="2" type="pic"/>
          </p:nvPr>
        </p:nvSpPr>
        <p:spPr>
          <a:xfrm>
            <a:off x="-101360" y="-97971"/>
            <a:ext cx="9349200" cy="5339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er">
  <p:cSld name="Title - Center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2502545" y="1918766"/>
            <a:ext cx="4138800" cy="130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Helvetica Neue"/>
              <a:buNone/>
              <a:defRPr sz="41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89998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4500524" y="4319736"/>
            <a:ext cx="140400" cy="1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0100" lIns="20100" spcFirstLastPara="1" rIns="20100" wrap="square" tIns="201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sz="7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sz="7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sz="7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sz="7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sz="7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sz="7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sz="7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sz="7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 Light"/>
              <a:buNone/>
              <a:defRPr sz="7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 i="0" u="none" cap="none" strike="noStrik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7">
  <p:cSld name="TITLE_AND_BODY_7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12" type="sldNum"/>
          </p:nvPr>
        </p:nvSpPr>
        <p:spPr>
          <a:xfrm>
            <a:off x="8472458" y="4663217"/>
            <a:ext cx="548700" cy="1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25000" lnSpcReduction="20000"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.png"/><Relationship Id="rId4" Type="http://schemas.openxmlformats.org/officeDocument/2006/relationships/image" Target="../media/image23.png"/><Relationship Id="rId5" Type="http://schemas.openxmlformats.org/officeDocument/2006/relationships/image" Target="../media/image30.png"/><Relationship Id="rId6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3.png"/><Relationship Id="rId4" Type="http://schemas.openxmlformats.org/officeDocument/2006/relationships/image" Target="../media/image2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3.png"/><Relationship Id="rId4" Type="http://schemas.openxmlformats.org/officeDocument/2006/relationships/image" Target="../media/image3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8.png"/><Relationship Id="rId6" Type="http://schemas.openxmlformats.org/officeDocument/2006/relationships/image" Target="../media/image5.png"/><Relationship Id="rId7" Type="http://schemas.openxmlformats.org/officeDocument/2006/relationships/image" Target="../media/image7.png"/><Relationship Id="rId8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Relationship Id="rId4" Type="http://schemas.openxmlformats.org/officeDocument/2006/relationships/image" Target="../media/image38.png"/><Relationship Id="rId5" Type="http://schemas.openxmlformats.org/officeDocument/2006/relationships/image" Target="../media/image3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5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4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3.png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82951">
              <a:alpha val="2264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1"/>
          <p:cNvSpPr txBox="1"/>
          <p:nvPr/>
        </p:nvSpPr>
        <p:spPr>
          <a:xfrm>
            <a:off x="607200" y="2152999"/>
            <a:ext cx="7929600" cy="15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i="0" lang="en" sz="3900" u="none" cap="none" strike="noStrike">
                <a:solidFill>
                  <a:srgbClr val="F1C232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GENERATION</a:t>
            </a:r>
            <a:r>
              <a:rPr i="0" lang="en" sz="3900" u="none" cap="none" strike="noStrike">
                <a:solidFill>
                  <a:srgbClr val="F1C232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 AI IN ARMENIA</a:t>
            </a:r>
            <a:r>
              <a:rPr i="0" lang="en" sz="3700" u="none" cap="none" strike="noStrike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 </a:t>
            </a:r>
            <a:endParaRPr i="0" sz="3700" u="none" cap="none" strike="noStrike">
              <a:solidFill>
                <a:schemeClr val="lt1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" sz="3000">
                <a:solidFill>
                  <a:schemeClr val="lt1"/>
                </a:solidFill>
                <a:latin typeface="Urbanist Light"/>
                <a:ea typeface="Urbanist Light"/>
                <a:cs typeface="Urbanist Light"/>
                <a:sym typeface="Urbanist Light"/>
              </a:rPr>
              <a:t>Armenia’s Journey from Schools to Global Competitiveness</a:t>
            </a:r>
            <a:endParaRPr i="0" sz="3000" u="none" cap="none" strike="noStrike">
              <a:solidFill>
                <a:schemeClr val="lt1"/>
              </a:solidFill>
              <a:latin typeface="Urbanist Light"/>
              <a:ea typeface="Urbanist Light"/>
              <a:cs typeface="Urbanist Light"/>
              <a:sym typeface="Urbanist Light"/>
            </a:endParaRPr>
          </a:p>
        </p:txBody>
      </p:sp>
      <p:pic>
        <p:nvPicPr>
          <p:cNvPr id="87" name="Google Shape;87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84409" y="210028"/>
            <a:ext cx="1039260" cy="763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16392" y="210025"/>
            <a:ext cx="1635008" cy="763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92500" y="287269"/>
            <a:ext cx="1166723" cy="702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0"/>
          <p:cNvSpPr txBox="1"/>
          <p:nvPr/>
        </p:nvSpPr>
        <p:spPr>
          <a:xfrm>
            <a:off x="0" y="0"/>
            <a:ext cx="79302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58" name="Google Shape;258;p30"/>
          <p:cNvSpPr/>
          <p:nvPr/>
        </p:nvSpPr>
        <p:spPr>
          <a:xfrm>
            <a:off x="-35400" y="-24075"/>
            <a:ext cx="9194100" cy="9783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0"/>
          <p:cNvSpPr txBox="1"/>
          <p:nvPr/>
        </p:nvSpPr>
        <p:spPr>
          <a:xfrm>
            <a:off x="360438" y="179025"/>
            <a:ext cx="84231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FFFFFF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Closing Learning Gaps Through Advanced Instruction in Math</a:t>
            </a:r>
            <a:endParaRPr sz="2300">
              <a:solidFill>
                <a:srgbClr val="FFFFFF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pic>
        <p:nvPicPr>
          <p:cNvPr id="260" name="Google Shape;260;p30"/>
          <p:cNvPicPr preferRelativeResize="0"/>
          <p:nvPr/>
        </p:nvPicPr>
        <p:blipFill rotWithShape="1">
          <a:blip r:embed="rId3">
            <a:alphaModFix/>
          </a:blip>
          <a:srcRect b="0" l="2553" r="0" t="0"/>
          <a:stretch/>
        </p:blipFill>
        <p:spPr>
          <a:xfrm>
            <a:off x="4402700" y="1709862"/>
            <a:ext cx="4390185" cy="2787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0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867" y="1684699"/>
            <a:ext cx="4517099" cy="2798559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30"/>
          <p:cNvSpPr/>
          <p:nvPr/>
        </p:nvSpPr>
        <p:spPr>
          <a:xfrm>
            <a:off x="5882626" y="1429901"/>
            <a:ext cx="1487100" cy="300900"/>
          </a:xfrm>
          <a:prstGeom prst="rect">
            <a:avLst/>
          </a:prstGeom>
          <a:solidFill>
            <a:schemeClr val="lt2"/>
          </a:solidFill>
          <a:ln cap="flat" cmpd="sng" w="92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8675" lIns="88675" spcFirstLastPara="1" rIns="88675" wrap="square" tIns="88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57"/>
              <a:t>Cohort 2</a:t>
            </a:r>
            <a:endParaRPr sz="1457"/>
          </a:p>
        </p:txBody>
      </p:sp>
      <p:sp>
        <p:nvSpPr>
          <p:cNvPr id="263" name="Google Shape;263;p30"/>
          <p:cNvSpPr/>
          <p:nvPr/>
        </p:nvSpPr>
        <p:spPr>
          <a:xfrm>
            <a:off x="1240580" y="2166399"/>
            <a:ext cx="615300" cy="451500"/>
          </a:xfrm>
          <a:prstGeom prst="rect">
            <a:avLst/>
          </a:prstGeom>
          <a:noFill/>
          <a:ln cap="flat" cmpd="sng" w="20350">
            <a:solidFill>
              <a:srgbClr val="003E7E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7700" lIns="97700" spcFirstLastPara="1" rIns="97700" wrap="square" tIns="9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95"/>
          </a:p>
        </p:txBody>
      </p:sp>
      <p:sp>
        <p:nvSpPr>
          <p:cNvPr id="264" name="Google Shape;264;p30"/>
          <p:cNvSpPr/>
          <p:nvPr/>
        </p:nvSpPr>
        <p:spPr>
          <a:xfrm>
            <a:off x="2033994" y="2162150"/>
            <a:ext cx="615300" cy="594600"/>
          </a:xfrm>
          <a:prstGeom prst="rect">
            <a:avLst/>
          </a:prstGeom>
          <a:noFill/>
          <a:ln cap="flat" cmpd="sng" w="20350">
            <a:solidFill>
              <a:srgbClr val="003E7E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7700" lIns="97700" spcFirstLastPara="1" rIns="97700" wrap="square" tIns="9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95"/>
          </a:p>
        </p:txBody>
      </p:sp>
      <p:sp>
        <p:nvSpPr>
          <p:cNvPr id="265" name="Google Shape;265;p30"/>
          <p:cNvSpPr/>
          <p:nvPr/>
        </p:nvSpPr>
        <p:spPr>
          <a:xfrm>
            <a:off x="2827357" y="2166419"/>
            <a:ext cx="615300" cy="1555500"/>
          </a:xfrm>
          <a:prstGeom prst="rect">
            <a:avLst/>
          </a:prstGeom>
          <a:noFill/>
          <a:ln cap="flat" cmpd="sng" w="20350">
            <a:solidFill>
              <a:srgbClr val="003E7E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7700" lIns="97700" spcFirstLastPara="1" rIns="97700" wrap="square" tIns="9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95"/>
          </a:p>
        </p:txBody>
      </p:sp>
      <p:sp>
        <p:nvSpPr>
          <p:cNvPr id="266" name="Google Shape;266;p30"/>
          <p:cNvSpPr/>
          <p:nvPr/>
        </p:nvSpPr>
        <p:spPr>
          <a:xfrm>
            <a:off x="3620735" y="2166419"/>
            <a:ext cx="615300" cy="1331100"/>
          </a:xfrm>
          <a:prstGeom prst="rect">
            <a:avLst/>
          </a:prstGeom>
          <a:noFill/>
          <a:ln cap="flat" cmpd="sng" w="20350">
            <a:solidFill>
              <a:srgbClr val="003E7E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7700" lIns="97700" spcFirstLastPara="1" rIns="97700" wrap="square" tIns="9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95"/>
          </a:p>
        </p:txBody>
      </p:sp>
      <p:sp>
        <p:nvSpPr>
          <p:cNvPr id="267" name="Google Shape;267;p30"/>
          <p:cNvSpPr/>
          <p:nvPr/>
        </p:nvSpPr>
        <p:spPr>
          <a:xfrm>
            <a:off x="5324944" y="2079855"/>
            <a:ext cx="764400" cy="613200"/>
          </a:xfrm>
          <a:prstGeom prst="rect">
            <a:avLst/>
          </a:prstGeom>
          <a:noFill/>
          <a:ln cap="flat" cmpd="sng" w="19825">
            <a:solidFill>
              <a:srgbClr val="003E7E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4975" lIns="94975" spcFirstLastPara="1" rIns="94975" wrap="square" tIns="949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3"/>
          </a:p>
        </p:txBody>
      </p:sp>
      <p:sp>
        <p:nvSpPr>
          <p:cNvPr id="268" name="Google Shape;268;p30"/>
          <p:cNvSpPr/>
          <p:nvPr/>
        </p:nvSpPr>
        <p:spPr>
          <a:xfrm>
            <a:off x="6425126" y="2075364"/>
            <a:ext cx="764400" cy="1154700"/>
          </a:xfrm>
          <a:prstGeom prst="rect">
            <a:avLst/>
          </a:prstGeom>
          <a:noFill/>
          <a:ln cap="flat" cmpd="sng" w="19825">
            <a:solidFill>
              <a:srgbClr val="003E7E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4975" lIns="94975" spcFirstLastPara="1" rIns="94975" wrap="square" tIns="949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3"/>
          </a:p>
        </p:txBody>
      </p:sp>
      <p:sp>
        <p:nvSpPr>
          <p:cNvPr id="269" name="Google Shape;269;p30"/>
          <p:cNvSpPr/>
          <p:nvPr/>
        </p:nvSpPr>
        <p:spPr>
          <a:xfrm>
            <a:off x="7525308" y="2075364"/>
            <a:ext cx="764400" cy="1293900"/>
          </a:xfrm>
          <a:prstGeom prst="rect">
            <a:avLst/>
          </a:prstGeom>
          <a:noFill/>
          <a:ln cap="flat" cmpd="sng" w="19825">
            <a:solidFill>
              <a:srgbClr val="003E7E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4975" lIns="94975" spcFirstLastPara="1" rIns="94975" wrap="square" tIns="949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3"/>
          </a:p>
        </p:txBody>
      </p:sp>
      <p:sp>
        <p:nvSpPr>
          <p:cNvPr id="270" name="Google Shape;270;p30"/>
          <p:cNvSpPr/>
          <p:nvPr/>
        </p:nvSpPr>
        <p:spPr>
          <a:xfrm>
            <a:off x="1608697" y="1413347"/>
            <a:ext cx="1487100" cy="300900"/>
          </a:xfrm>
          <a:prstGeom prst="rect">
            <a:avLst/>
          </a:prstGeom>
          <a:solidFill>
            <a:schemeClr val="lt2"/>
          </a:solidFill>
          <a:ln cap="flat" cmpd="sng" w="97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3800" lIns="93800" spcFirstLastPara="1" rIns="93800" wrap="square" tIns="93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35"/>
              <a:t>Cohort 1</a:t>
            </a:r>
            <a:endParaRPr sz="1435"/>
          </a:p>
        </p:txBody>
      </p:sp>
      <p:sp>
        <p:nvSpPr>
          <p:cNvPr id="271" name="Google Shape;271;p30"/>
          <p:cNvSpPr/>
          <p:nvPr/>
        </p:nvSpPr>
        <p:spPr>
          <a:xfrm>
            <a:off x="734108" y="4483274"/>
            <a:ext cx="1711500" cy="2304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66475" lIns="66475" spcFirstLastPara="1" rIns="66475" wrap="square" tIns="66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17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Year 1</a:t>
            </a:r>
            <a:endParaRPr sz="1017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72" name="Google Shape;272;p30"/>
          <p:cNvSpPr/>
          <p:nvPr/>
        </p:nvSpPr>
        <p:spPr>
          <a:xfrm>
            <a:off x="2694848" y="4483274"/>
            <a:ext cx="1711500" cy="2304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66475" lIns="66475" spcFirstLastPara="1" rIns="66475" wrap="square" tIns="66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17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Year 2</a:t>
            </a:r>
            <a:endParaRPr sz="1017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73" name="Google Shape;273;p30"/>
          <p:cNvSpPr/>
          <p:nvPr/>
        </p:nvSpPr>
        <p:spPr>
          <a:xfrm>
            <a:off x="4936123" y="4489799"/>
            <a:ext cx="3684900" cy="2238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64625" lIns="64625" spcFirstLastPara="1" rIns="64625" wrap="square" tIns="646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89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Year 1</a:t>
            </a:r>
            <a:endParaRPr sz="989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oogle Shape;278;p31"/>
          <p:cNvGrpSpPr/>
          <p:nvPr/>
        </p:nvGrpSpPr>
        <p:grpSpPr>
          <a:xfrm>
            <a:off x="2840185" y="755250"/>
            <a:ext cx="6241438" cy="3798223"/>
            <a:chOff x="780799" y="2524145"/>
            <a:chExt cx="3985338" cy="2524910"/>
          </a:xfrm>
        </p:grpSpPr>
        <p:pic>
          <p:nvPicPr>
            <p:cNvPr id="279" name="Google Shape;279;p3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80799" y="2524145"/>
              <a:ext cx="3985338" cy="252491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80" name="Google Shape;280;p31"/>
            <p:cNvCxnSpPr/>
            <p:nvPr/>
          </p:nvCxnSpPr>
          <p:spPr>
            <a:xfrm flipH="1" rot="10800000">
              <a:off x="1732850" y="3877715"/>
              <a:ext cx="786300" cy="284700"/>
            </a:xfrm>
            <a:prstGeom prst="straightConnector1">
              <a:avLst/>
            </a:prstGeom>
            <a:noFill/>
            <a:ln cap="flat" cmpd="sng" w="14950">
              <a:solidFill>
                <a:srgbClr val="4F8F80"/>
              </a:solidFill>
              <a:prstDash val="solid"/>
              <a:round/>
              <a:headEnd len="med" w="med" type="none"/>
              <a:tailEnd len="med" w="med" type="stealth"/>
            </a:ln>
            <a:effectLst>
              <a:outerShdw blurRad="89510" rotWithShape="0" algn="bl" dir="5400000" dist="29837">
                <a:srgbClr val="000000">
                  <a:alpha val="1000"/>
                </a:srgbClr>
              </a:outerShdw>
            </a:effectLst>
          </p:spPr>
        </p:cxnSp>
        <p:cxnSp>
          <p:nvCxnSpPr>
            <p:cNvPr id="281" name="Google Shape;281;p31"/>
            <p:cNvCxnSpPr/>
            <p:nvPr/>
          </p:nvCxnSpPr>
          <p:spPr>
            <a:xfrm flipH="1" rot="10800000">
              <a:off x="3405014" y="3248475"/>
              <a:ext cx="790500" cy="398700"/>
            </a:xfrm>
            <a:prstGeom prst="straightConnector1">
              <a:avLst/>
            </a:prstGeom>
            <a:noFill/>
            <a:ln cap="flat" cmpd="sng" w="14950">
              <a:solidFill>
                <a:srgbClr val="4F8F80"/>
              </a:solidFill>
              <a:prstDash val="solid"/>
              <a:round/>
              <a:headEnd len="med" w="med" type="none"/>
              <a:tailEnd len="med" w="med" type="stealth"/>
            </a:ln>
            <a:effectLst>
              <a:outerShdw blurRad="89510" rotWithShape="0" algn="bl" dir="5400000" dist="29837">
                <a:srgbClr val="000000">
                  <a:alpha val="1000"/>
                </a:srgbClr>
              </a:outerShdw>
            </a:effectLst>
          </p:spPr>
        </p:cxnSp>
        <p:cxnSp>
          <p:nvCxnSpPr>
            <p:cNvPr id="282" name="Google Shape;282;p31"/>
            <p:cNvCxnSpPr/>
            <p:nvPr/>
          </p:nvCxnSpPr>
          <p:spPr>
            <a:xfrm flipH="1" rot="10800000">
              <a:off x="2573047" y="3107660"/>
              <a:ext cx="785700" cy="726000"/>
            </a:xfrm>
            <a:prstGeom prst="straightConnector1">
              <a:avLst/>
            </a:prstGeom>
            <a:noFill/>
            <a:ln cap="flat" cmpd="sng" w="14950">
              <a:solidFill>
                <a:srgbClr val="4F8F80"/>
              </a:solidFill>
              <a:prstDash val="solid"/>
              <a:round/>
              <a:headEnd len="med" w="med" type="none"/>
              <a:tailEnd len="med" w="med" type="stealth"/>
            </a:ln>
            <a:effectLst>
              <a:outerShdw blurRad="89510" rotWithShape="0" algn="bl" dir="5400000" dist="29837">
                <a:srgbClr val="000000">
                  <a:alpha val="1000"/>
                </a:srgbClr>
              </a:outerShdw>
            </a:effectLst>
          </p:spPr>
        </p:cxnSp>
      </p:grpSp>
      <p:sp>
        <p:nvSpPr>
          <p:cNvPr id="283" name="Google Shape;283;p31"/>
          <p:cNvSpPr/>
          <p:nvPr/>
        </p:nvSpPr>
        <p:spPr>
          <a:xfrm>
            <a:off x="-13415" y="728727"/>
            <a:ext cx="2892300" cy="27672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107250" lIns="107250" spcFirstLastPara="1" rIns="107250" wrap="square" tIns="1072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42"/>
          </a:p>
        </p:txBody>
      </p:sp>
      <p:sp>
        <p:nvSpPr>
          <p:cNvPr id="284" name="Google Shape;284;p31"/>
          <p:cNvSpPr txBox="1"/>
          <p:nvPr/>
        </p:nvSpPr>
        <p:spPr>
          <a:xfrm>
            <a:off x="162510" y="1045212"/>
            <a:ext cx="2509200" cy="19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107250" lIns="107250" spcFirstLastPara="1" rIns="107250" wrap="square" tIns="1072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rPr>
              <a:t>Student progress rises steadily through inclusive and advanced learning pathways</a:t>
            </a:r>
            <a:endParaRPr sz="2200"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cxnSp>
        <p:nvCxnSpPr>
          <p:cNvPr id="285" name="Google Shape;285;p31"/>
          <p:cNvCxnSpPr/>
          <p:nvPr/>
        </p:nvCxnSpPr>
        <p:spPr>
          <a:xfrm flipH="1" rot="10800000">
            <a:off x="4370597" y="3425470"/>
            <a:ext cx="1162800" cy="157500"/>
          </a:xfrm>
          <a:prstGeom prst="straightConnector1">
            <a:avLst/>
          </a:prstGeom>
          <a:noFill/>
          <a:ln cap="flat" cmpd="sng" w="14475">
            <a:solidFill>
              <a:srgbClr val="4F8F80"/>
            </a:solidFill>
            <a:prstDash val="solid"/>
            <a:round/>
            <a:headEnd len="med" w="med" type="none"/>
            <a:tailEnd len="med" w="med" type="stealth"/>
          </a:ln>
          <a:effectLst>
            <a:outerShdw blurRad="86768" rotWithShape="0" algn="bl" dir="5400000" dist="28923">
              <a:srgbClr val="000000">
                <a:alpha val="1000"/>
              </a:srgbClr>
            </a:outerShdw>
          </a:effectLst>
        </p:spPr>
      </p:cxnSp>
      <p:cxnSp>
        <p:nvCxnSpPr>
          <p:cNvPr id="286" name="Google Shape;286;p31"/>
          <p:cNvCxnSpPr/>
          <p:nvPr/>
        </p:nvCxnSpPr>
        <p:spPr>
          <a:xfrm flipH="1" rot="10800000">
            <a:off x="5710851" y="2204447"/>
            <a:ext cx="1169100" cy="1161600"/>
          </a:xfrm>
          <a:prstGeom prst="straightConnector1">
            <a:avLst/>
          </a:prstGeom>
          <a:noFill/>
          <a:ln cap="flat" cmpd="sng" w="14475">
            <a:solidFill>
              <a:srgbClr val="4F8F80"/>
            </a:solidFill>
            <a:prstDash val="solid"/>
            <a:round/>
            <a:headEnd len="med" w="med" type="none"/>
            <a:tailEnd len="med" w="med" type="stealth"/>
          </a:ln>
          <a:effectLst>
            <a:outerShdw blurRad="86768" rotWithShape="0" algn="bl" dir="5400000" dist="28923">
              <a:srgbClr val="000000">
                <a:alpha val="1000"/>
              </a:srgbClr>
            </a:outerShdw>
          </a:effectLst>
        </p:spPr>
      </p:cxnSp>
      <p:sp>
        <p:nvSpPr>
          <p:cNvPr id="287" name="Google Shape;287;p31"/>
          <p:cNvSpPr/>
          <p:nvPr/>
        </p:nvSpPr>
        <p:spPr>
          <a:xfrm>
            <a:off x="3742760" y="4443899"/>
            <a:ext cx="2212500" cy="3234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85900" lIns="85900" spcFirstLastPara="1" rIns="85900" wrap="square" tIns="85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15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Cohort 1- Year 1</a:t>
            </a:r>
            <a:endParaRPr sz="1315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88" name="Google Shape;288;p31"/>
          <p:cNvSpPr/>
          <p:nvPr/>
        </p:nvSpPr>
        <p:spPr>
          <a:xfrm>
            <a:off x="6118046" y="4443899"/>
            <a:ext cx="2212500" cy="3234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85900" lIns="85900" spcFirstLastPara="1" rIns="85900" wrap="square" tIns="85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15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Cohort 1- Year 2</a:t>
            </a:r>
            <a:endParaRPr sz="1315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2"/>
          <p:cNvSpPr/>
          <p:nvPr/>
        </p:nvSpPr>
        <p:spPr>
          <a:xfrm>
            <a:off x="0" y="653050"/>
            <a:ext cx="3168300" cy="27930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294" name="Google Shape;29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6587" y="576862"/>
            <a:ext cx="5672199" cy="3924898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2"/>
          <p:cNvSpPr/>
          <p:nvPr/>
        </p:nvSpPr>
        <p:spPr>
          <a:xfrm>
            <a:off x="3808184" y="4403348"/>
            <a:ext cx="2397300" cy="3504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93075" lIns="93075" spcFirstLastPara="1" rIns="93075" wrap="square" tIns="930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25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MidYear Assessment</a:t>
            </a:r>
            <a:endParaRPr sz="1425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96" name="Google Shape;296;p32"/>
          <p:cNvSpPr/>
          <p:nvPr/>
        </p:nvSpPr>
        <p:spPr>
          <a:xfrm>
            <a:off x="6382324" y="4403348"/>
            <a:ext cx="2397300" cy="3504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93075" lIns="93075" spcFirstLastPara="1" rIns="93075" wrap="square" tIns="930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25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Final Assessment</a:t>
            </a:r>
            <a:endParaRPr sz="1425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97" name="Google Shape;297;p32"/>
          <p:cNvSpPr txBox="1"/>
          <p:nvPr/>
        </p:nvSpPr>
        <p:spPr>
          <a:xfrm>
            <a:off x="191750" y="901697"/>
            <a:ext cx="2788800" cy="25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Cohort 2 outperformed Cohort 1 in both mid-year and final assessments — highlighting the benefits of pre-selection and enhanced learning design</a:t>
            </a:r>
            <a:endParaRPr sz="19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3"/>
          <p:cNvSpPr/>
          <p:nvPr/>
        </p:nvSpPr>
        <p:spPr>
          <a:xfrm>
            <a:off x="-8975" y="-24075"/>
            <a:ext cx="9167700" cy="8751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33"/>
          <p:cNvSpPr txBox="1"/>
          <p:nvPr/>
        </p:nvSpPr>
        <p:spPr>
          <a:xfrm>
            <a:off x="276386" y="85228"/>
            <a:ext cx="8334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8B5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Equal Opportunity. </a:t>
            </a:r>
            <a:r>
              <a:rPr lang="en" sz="28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Proven Results.</a:t>
            </a:r>
            <a:endParaRPr sz="28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pic>
        <p:nvPicPr>
          <p:cNvPr id="304" name="Google Shape;304;p33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2268" y="3048260"/>
            <a:ext cx="2769424" cy="1709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3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100" y="1064279"/>
            <a:ext cx="3941075" cy="170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3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68186" y="3050269"/>
            <a:ext cx="2769399" cy="1732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33" title="Chart"/>
          <p:cNvPicPr preferRelativeResize="0"/>
          <p:nvPr/>
        </p:nvPicPr>
        <p:blipFill rotWithShape="1">
          <a:blip r:embed="rId6">
            <a:alphaModFix/>
          </a:blip>
          <a:srcRect b="0" l="0" r="9107" t="0"/>
          <a:stretch/>
        </p:blipFill>
        <p:spPr>
          <a:xfrm>
            <a:off x="4863837" y="1064217"/>
            <a:ext cx="3643263" cy="177274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8" name="Google Shape;308;p33"/>
          <p:cNvCxnSpPr/>
          <p:nvPr/>
        </p:nvCxnSpPr>
        <p:spPr>
          <a:xfrm>
            <a:off x="-1427844" y="2863776"/>
            <a:ext cx="11131200" cy="0"/>
          </a:xfrm>
          <a:prstGeom prst="straightConnector1">
            <a:avLst/>
          </a:prstGeom>
          <a:noFill/>
          <a:ln cap="flat" cmpd="sng" w="7375">
            <a:solidFill>
              <a:srgbClr val="90BEAB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3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6625" y="1992179"/>
            <a:ext cx="3738036" cy="2311336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34"/>
          <p:cNvSpPr/>
          <p:nvPr/>
        </p:nvSpPr>
        <p:spPr>
          <a:xfrm>
            <a:off x="578025" y="1439529"/>
            <a:ext cx="3078300" cy="37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Math Year-End Exam Scores of </a:t>
            </a:r>
            <a:r>
              <a:rPr b="1" lang="en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Cohort 2</a:t>
            </a:r>
            <a:endParaRPr b="1">
              <a:solidFill>
                <a:srgbClr val="003146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315" name="Google Shape;315;p34"/>
          <p:cNvSpPr/>
          <p:nvPr/>
        </p:nvSpPr>
        <p:spPr>
          <a:xfrm>
            <a:off x="4418075" y="1439540"/>
            <a:ext cx="2825700" cy="37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7875" lIns="67875" spcFirstLastPara="1" rIns="67875" wrap="square" tIns="67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Math Year-End Exam Scores of </a:t>
            </a:r>
            <a:r>
              <a:rPr b="1" lang="en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Cohort 1</a:t>
            </a:r>
            <a:endParaRPr b="1">
              <a:solidFill>
                <a:srgbClr val="003146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cxnSp>
        <p:nvCxnSpPr>
          <p:cNvPr id="316" name="Google Shape;316;p34"/>
          <p:cNvCxnSpPr>
            <a:stCxn id="317" idx="3"/>
            <a:endCxn id="318" idx="2"/>
          </p:cNvCxnSpPr>
          <p:nvPr/>
        </p:nvCxnSpPr>
        <p:spPr>
          <a:xfrm flipH="1" rot="10800000">
            <a:off x="7243768" y="2545833"/>
            <a:ext cx="700500" cy="375900"/>
          </a:xfrm>
          <a:prstGeom prst="curvedConnector3">
            <a:avLst>
              <a:gd fmla="val 49995" name="adj1"/>
            </a:avLst>
          </a:prstGeom>
          <a:noFill/>
          <a:ln cap="flat" cmpd="sng" w="7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17" name="Google Shape;317;p34"/>
          <p:cNvSpPr/>
          <p:nvPr/>
        </p:nvSpPr>
        <p:spPr>
          <a:xfrm>
            <a:off x="7058368" y="2853933"/>
            <a:ext cx="185400" cy="135600"/>
          </a:xfrm>
          <a:prstGeom prst="roundRect">
            <a:avLst>
              <a:gd fmla="val 50000" name="adj"/>
            </a:avLst>
          </a:prstGeom>
          <a:noFill/>
          <a:ln cap="flat" cmpd="sng" w="14150">
            <a:solidFill>
              <a:srgbClr val="1A1A1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7875" lIns="67875" spcFirstLastPara="1" rIns="67875" wrap="square" tIns="67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39"/>
          </a:p>
        </p:txBody>
      </p:sp>
      <p:sp>
        <p:nvSpPr>
          <p:cNvPr id="318" name="Google Shape;318;p34"/>
          <p:cNvSpPr/>
          <p:nvPr/>
        </p:nvSpPr>
        <p:spPr>
          <a:xfrm>
            <a:off x="7944200" y="2077625"/>
            <a:ext cx="1068000" cy="936600"/>
          </a:xfrm>
          <a:prstGeom prst="round2DiagRect">
            <a:avLst>
              <a:gd fmla="val 42625" name="adj1"/>
              <a:gd fmla="val 32779" name="adj2"/>
            </a:avLst>
          </a:prstGeom>
          <a:noFill/>
          <a:ln cap="flat" cmpd="sng" w="1830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87950" lIns="87950" spcFirstLastPara="1" rIns="87950" wrap="square" tIns="879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54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20%</a:t>
            </a:r>
            <a:r>
              <a:rPr lang="en" sz="865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 of Generation AI students are </a:t>
            </a:r>
            <a:r>
              <a:rPr b="1" lang="en" sz="1154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exceeding</a:t>
            </a:r>
            <a:endParaRPr b="1" sz="577">
              <a:solidFill>
                <a:srgbClr val="003146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8"/>
              <a:buFont typeface="Arial"/>
              <a:buNone/>
            </a:pPr>
            <a:r>
              <a:rPr lang="en" sz="865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this score.</a:t>
            </a:r>
            <a:endParaRPr sz="865"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319" name="Google Shape;319;p34"/>
          <p:cNvSpPr/>
          <p:nvPr/>
        </p:nvSpPr>
        <p:spPr>
          <a:xfrm>
            <a:off x="6944625" y="4370948"/>
            <a:ext cx="1980600" cy="631200"/>
          </a:xfrm>
          <a:prstGeom prst="round2DiagRect">
            <a:avLst>
              <a:gd fmla="val 36348" name="adj1"/>
              <a:gd fmla="val 32779" name="adj2"/>
            </a:avLst>
          </a:prstGeom>
          <a:solidFill>
            <a:srgbClr val="003146"/>
          </a:solidFill>
          <a:ln>
            <a:noFill/>
          </a:ln>
        </p:spPr>
        <p:txBody>
          <a:bodyPr anchorCtr="0" anchor="ctr" bIns="76825" lIns="76825" spcFirstLastPara="1" rIns="76825" wrap="square" tIns="768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24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rPr>
              <a:t>25֊30% </a:t>
            </a:r>
            <a:endParaRPr sz="972"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24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rPr>
              <a:t>unexcused absence decrease</a:t>
            </a:r>
            <a:endParaRPr sz="972"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pic>
        <p:nvPicPr>
          <p:cNvPr id="320" name="Google Shape;320;p34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126" y="1930789"/>
            <a:ext cx="3912576" cy="2419267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34"/>
          <p:cNvSpPr txBox="1"/>
          <p:nvPr/>
        </p:nvSpPr>
        <p:spPr>
          <a:xfrm>
            <a:off x="414175" y="234025"/>
            <a:ext cx="6169500" cy="7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20100" lIns="20100" spcFirstLastPara="1" rIns="20100" wrap="square" tIns="201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DBA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Generation AI students outperform</a:t>
            </a:r>
            <a:r>
              <a:rPr lang="en" sz="28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 </a:t>
            </a:r>
            <a:r>
              <a:rPr lang="en" sz="29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their peers from other schools</a:t>
            </a:r>
            <a:endParaRPr sz="2900">
              <a:solidFill>
                <a:srgbClr val="003146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125" y="1488850"/>
            <a:ext cx="7524402" cy="334010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35"/>
          <p:cNvSpPr txBox="1"/>
          <p:nvPr/>
        </p:nvSpPr>
        <p:spPr>
          <a:xfrm>
            <a:off x="393944" y="341531"/>
            <a:ext cx="8796900" cy="8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Parents see their children inspired </a:t>
            </a:r>
            <a:r>
              <a:rPr lang="en" sz="28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— </a:t>
            </a:r>
            <a:endParaRPr sz="2800">
              <a:solidFill>
                <a:srgbClr val="003146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proven by</a:t>
            </a:r>
            <a:r>
              <a:rPr lang="en" sz="2800">
                <a:solidFill>
                  <a:srgbClr val="14468B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b="1" lang="en" sz="2800">
                <a:solidFill>
                  <a:srgbClr val="FCB74C"/>
                </a:solidFill>
                <a:latin typeface="Urbanist"/>
                <a:ea typeface="Urbanist"/>
                <a:cs typeface="Urbanist"/>
                <a:sym typeface="Urbanist"/>
              </a:rPr>
              <a:t>82%</a:t>
            </a:r>
            <a:r>
              <a:rPr lang="en" sz="2800">
                <a:solidFill>
                  <a:srgbClr val="14468B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" sz="28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student interest </a:t>
            </a:r>
            <a:endParaRPr sz="2800">
              <a:solidFill>
                <a:srgbClr val="003146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36"/>
          <p:cNvPicPr preferRelativeResize="0"/>
          <p:nvPr/>
        </p:nvPicPr>
        <p:blipFill rotWithShape="1">
          <a:blip r:embed="rId3">
            <a:alphaModFix/>
          </a:blip>
          <a:srcRect b="9198" l="0" r="0" t="15466"/>
          <a:stretch/>
        </p:blipFill>
        <p:spPr>
          <a:xfrm>
            <a:off x="1129130" y="1364250"/>
            <a:ext cx="6935825" cy="3639626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36"/>
          <p:cNvSpPr/>
          <p:nvPr/>
        </p:nvSpPr>
        <p:spPr>
          <a:xfrm>
            <a:off x="0" y="-24075"/>
            <a:ext cx="9158700" cy="11757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36"/>
          <p:cNvSpPr txBox="1"/>
          <p:nvPr/>
        </p:nvSpPr>
        <p:spPr>
          <a:xfrm>
            <a:off x="453175" y="186525"/>
            <a:ext cx="8267100" cy="7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From public classroom to global AI competitiveness </a:t>
            </a:r>
            <a:r>
              <a:rPr lang="en" sz="2800">
                <a:solidFill>
                  <a:srgbClr val="FFFFFF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Team Vanadzor</a:t>
            </a:r>
            <a:r>
              <a:rPr lang="en" sz="28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 wins</a:t>
            </a:r>
            <a:r>
              <a:rPr lang="en" sz="2800">
                <a:solidFill>
                  <a:srgbClr val="FFFFFF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 </a:t>
            </a:r>
            <a:r>
              <a:rPr lang="en" sz="2800">
                <a:solidFill>
                  <a:srgbClr val="FDBA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Bronze</a:t>
            </a:r>
            <a:r>
              <a:rPr lang="en" sz="2800">
                <a:solidFill>
                  <a:srgbClr val="FFFFFF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 </a:t>
            </a:r>
            <a:r>
              <a:rPr lang="en" sz="28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for Armenia</a:t>
            </a:r>
            <a:endParaRPr sz="28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7"/>
          <p:cNvSpPr txBox="1"/>
          <p:nvPr/>
        </p:nvSpPr>
        <p:spPr>
          <a:xfrm>
            <a:off x="349975" y="103246"/>
            <a:ext cx="77925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DBA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Generation AI Goes Nationwide:</a:t>
            </a:r>
            <a:r>
              <a:rPr lang="en" sz="2800">
                <a:solidFill>
                  <a:srgbClr val="FDBA4D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endParaRPr sz="2800">
              <a:solidFill>
                <a:srgbClr val="FDBA4D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Expanding Access, Empowering Every Region</a:t>
            </a:r>
            <a:endParaRPr sz="2800">
              <a:solidFill>
                <a:srgbClr val="003146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340" name="Google Shape;340;p37"/>
          <p:cNvSpPr/>
          <p:nvPr/>
        </p:nvSpPr>
        <p:spPr>
          <a:xfrm>
            <a:off x="5899665" y="3299573"/>
            <a:ext cx="7419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28950" lIns="57950" spcFirstLastPara="1" rIns="57950" wrap="square" tIns="28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"/>
              <a:buFont typeface="Arial"/>
              <a:buNone/>
            </a:pPr>
            <a:r>
              <a:rPr lang="en" sz="929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School Teachers</a:t>
            </a:r>
            <a:endParaRPr i="0" sz="929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341" name="Google Shape;341;p37"/>
          <p:cNvSpPr/>
          <p:nvPr/>
        </p:nvSpPr>
        <p:spPr>
          <a:xfrm>
            <a:off x="7618656" y="2340915"/>
            <a:ext cx="1295400" cy="3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28950" lIns="57950" spcFirstLastPara="1" rIns="57950" wrap="square" tIns="2895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304"/>
              </a:spcBef>
              <a:spcAft>
                <a:spcPts val="1304"/>
              </a:spcAft>
              <a:buClr>
                <a:schemeClr val="dk1"/>
              </a:buClr>
              <a:buSzPts val="1195"/>
              <a:buFont typeface="Arial"/>
              <a:buNone/>
            </a:pPr>
            <a:r>
              <a:rPr lang="en" sz="84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of All Public High Schools and Lyceums</a:t>
            </a:r>
            <a:endParaRPr sz="844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342" name="Google Shape;342;p37"/>
          <p:cNvSpPr/>
          <p:nvPr/>
        </p:nvSpPr>
        <p:spPr>
          <a:xfrm>
            <a:off x="5978747" y="2806866"/>
            <a:ext cx="583500" cy="433200"/>
          </a:xfrm>
          <a:prstGeom prst="roundRect">
            <a:avLst>
              <a:gd fmla="val 16667" name="adj"/>
            </a:avLst>
          </a:prstGeom>
          <a:solidFill>
            <a:srgbClr val="FDBA4D"/>
          </a:solidFill>
          <a:ln>
            <a:noFill/>
          </a:ln>
        </p:spPr>
        <p:txBody>
          <a:bodyPr anchorCtr="0" anchor="ctr" bIns="57950" lIns="57950" spcFirstLastPara="1" rIns="57950" wrap="square" tIns="57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74</a:t>
            </a:r>
            <a:endParaRPr sz="2365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43" name="Google Shape;343;p37"/>
          <p:cNvSpPr/>
          <p:nvPr/>
        </p:nvSpPr>
        <p:spPr>
          <a:xfrm>
            <a:off x="7813921" y="1881608"/>
            <a:ext cx="904800" cy="433200"/>
          </a:xfrm>
          <a:prstGeom prst="roundRect">
            <a:avLst>
              <a:gd fmla="val 16667" name="adj"/>
            </a:avLst>
          </a:prstGeom>
          <a:solidFill>
            <a:srgbClr val="003146"/>
          </a:solidFill>
          <a:ln>
            <a:noFill/>
          </a:ln>
        </p:spPr>
        <p:txBody>
          <a:bodyPr anchorCtr="0" anchor="ctr" bIns="57950" lIns="57950" spcFirstLastPara="1" rIns="57950" wrap="square" tIns="57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81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20</a:t>
            </a:r>
            <a:r>
              <a:rPr lang="en" sz="2281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%</a:t>
            </a:r>
            <a:endParaRPr sz="2281">
              <a:solidFill>
                <a:schemeClr val="lt1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44" name="Google Shape;344;p37"/>
          <p:cNvSpPr/>
          <p:nvPr/>
        </p:nvSpPr>
        <p:spPr>
          <a:xfrm>
            <a:off x="6603545" y="3300806"/>
            <a:ext cx="7419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28950" lIns="57950" spcFirstLastPara="1" rIns="57950" wrap="square" tIns="28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"/>
              <a:buFont typeface="Arial"/>
              <a:buNone/>
            </a:pPr>
            <a:r>
              <a:rPr lang="en" sz="929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Specialized Instructors</a:t>
            </a:r>
            <a:endParaRPr i="0" sz="929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345" name="Google Shape;345;p37"/>
          <p:cNvSpPr/>
          <p:nvPr/>
        </p:nvSpPr>
        <p:spPr>
          <a:xfrm>
            <a:off x="6682628" y="2808099"/>
            <a:ext cx="583500" cy="433200"/>
          </a:xfrm>
          <a:prstGeom prst="roundRect">
            <a:avLst>
              <a:gd fmla="val 16667" name="adj"/>
            </a:avLst>
          </a:prstGeom>
          <a:solidFill>
            <a:srgbClr val="FDBA4D"/>
          </a:solidFill>
          <a:ln>
            <a:noFill/>
          </a:ln>
        </p:spPr>
        <p:txBody>
          <a:bodyPr anchorCtr="0" anchor="ctr" bIns="57950" lIns="57950" spcFirstLastPara="1" rIns="57950" wrap="square" tIns="57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21</a:t>
            </a:r>
            <a:endParaRPr sz="2365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46" name="Google Shape;346;p37"/>
          <p:cNvSpPr/>
          <p:nvPr/>
        </p:nvSpPr>
        <p:spPr>
          <a:xfrm>
            <a:off x="5970545" y="4227791"/>
            <a:ext cx="1295400" cy="3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28950" lIns="57950" spcFirstLastPara="1" rIns="57950" wrap="square" tIns="2895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304"/>
              </a:spcBef>
              <a:spcAft>
                <a:spcPts val="0"/>
              </a:spcAft>
              <a:buClr>
                <a:schemeClr val="dk1"/>
              </a:buClr>
              <a:buSzPts val="1195"/>
              <a:buFont typeface="Arial"/>
              <a:buNone/>
            </a:pPr>
            <a:r>
              <a:rPr lang="en" sz="929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Grade 10-12 Students Benefited</a:t>
            </a:r>
            <a:endParaRPr sz="929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304"/>
              </a:spcBef>
              <a:spcAft>
                <a:spcPts val="0"/>
              </a:spcAft>
              <a:buClr>
                <a:srgbClr val="000000"/>
              </a:buClr>
              <a:buSzPts val="676"/>
              <a:buFont typeface="Arial"/>
              <a:buNone/>
            </a:pPr>
            <a:r>
              <a:t/>
            </a:r>
            <a:endParaRPr sz="929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347" name="Google Shape;347;p37"/>
          <p:cNvSpPr/>
          <p:nvPr/>
        </p:nvSpPr>
        <p:spPr>
          <a:xfrm>
            <a:off x="6318792" y="3755226"/>
            <a:ext cx="557400" cy="414900"/>
          </a:xfrm>
          <a:prstGeom prst="roundRect">
            <a:avLst>
              <a:gd fmla="val 16667" name="adj"/>
            </a:avLst>
          </a:prstGeom>
          <a:solidFill>
            <a:srgbClr val="F4B400"/>
          </a:solidFill>
          <a:ln>
            <a:noFill/>
          </a:ln>
        </p:spPr>
        <p:txBody>
          <a:bodyPr anchorCtr="0" anchor="ctr" bIns="57950" lIns="57950" spcFirstLastPara="1" rIns="57950" wrap="square" tIns="57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34">
                <a:solidFill>
                  <a:srgbClr val="003E7E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37</a:t>
            </a:r>
            <a:endParaRPr sz="2534">
              <a:solidFill>
                <a:srgbClr val="003E7E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348" name="Google Shape;348;p37"/>
          <p:cNvSpPr/>
          <p:nvPr/>
        </p:nvSpPr>
        <p:spPr>
          <a:xfrm>
            <a:off x="5978742" y="3737044"/>
            <a:ext cx="1287300" cy="433200"/>
          </a:xfrm>
          <a:prstGeom prst="roundRect">
            <a:avLst>
              <a:gd fmla="val 16667" name="adj"/>
            </a:avLst>
          </a:prstGeom>
          <a:solidFill>
            <a:srgbClr val="FDBA4D"/>
          </a:solidFill>
          <a:ln>
            <a:noFill/>
          </a:ln>
        </p:spPr>
        <p:txBody>
          <a:bodyPr anchorCtr="0" anchor="ctr" bIns="57950" lIns="57950" spcFirstLastPara="1" rIns="57950" wrap="square" tIns="57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10</a:t>
            </a:r>
            <a:r>
              <a:rPr lang="en" sz="2365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00+</a:t>
            </a:r>
            <a:endParaRPr sz="2365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49" name="Google Shape;349;p37"/>
          <p:cNvSpPr/>
          <p:nvPr/>
        </p:nvSpPr>
        <p:spPr>
          <a:xfrm>
            <a:off x="5978875" y="2270752"/>
            <a:ext cx="12372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28950" lIns="57950" spcFirstLastPara="1" rIns="57950" wrap="square" tIns="28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"/>
              <a:buFont typeface="Arial"/>
              <a:buNone/>
            </a:pPr>
            <a:r>
              <a:rPr lang="en" sz="929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Schools in 2025-2026</a:t>
            </a:r>
            <a:endParaRPr i="0" sz="929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350" name="Google Shape;350;p37"/>
          <p:cNvSpPr/>
          <p:nvPr/>
        </p:nvSpPr>
        <p:spPr>
          <a:xfrm>
            <a:off x="6305698" y="1778049"/>
            <a:ext cx="583500" cy="433200"/>
          </a:xfrm>
          <a:prstGeom prst="roundRect">
            <a:avLst>
              <a:gd fmla="val 16667" name="adj"/>
            </a:avLst>
          </a:prstGeom>
          <a:solidFill>
            <a:srgbClr val="FDBA4D"/>
          </a:solidFill>
          <a:ln>
            <a:noFill/>
          </a:ln>
        </p:spPr>
        <p:txBody>
          <a:bodyPr anchorCtr="0" anchor="ctr" bIns="57950" lIns="57950" spcFirstLastPara="1" rIns="57950" wrap="square" tIns="57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23</a:t>
            </a:r>
            <a:endParaRPr sz="2365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51" name="Google Shape;351;p37"/>
          <p:cNvSpPr/>
          <p:nvPr/>
        </p:nvSpPr>
        <p:spPr>
          <a:xfrm>
            <a:off x="7552233" y="3256907"/>
            <a:ext cx="13572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28950" lIns="57950" spcFirstLastPara="1" rIns="57950" wrap="square" tIns="2895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304"/>
              </a:spcBef>
              <a:spcAft>
                <a:spcPts val="1304"/>
              </a:spcAft>
              <a:buClr>
                <a:schemeClr val="dk1"/>
              </a:buClr>
              <a:buSzPts val="1195"/>
              <a:buFont typeface="Arial"/>
              <a:buNone/>
            </a:pPr>
            <a:r>
              <a:rPr lang="en" sz="84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of 10th Graders Accessibility to the Project</a:t>
            </a:r>
            <a:endParaRPr sz="844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352" name="Google Shape;352;p37"/>
          <p:cNvSpPr/>
          <p:nvPr/>
        </p:nvSpPr>
        <p:spPr>
          <a:xfrm>
            <a:off x="7813921" y="2799868"/>
            <a:ext cx="904800" cy="433200"/>
          </a:xfrm>
          <a:prstGeom prst="roundRect">
            <a:avLst>
              <a:gd fmla="val 16667" name="adj"/>
            </a:avLst>
          </a:prstGeom>
          <a:solidFill>
            <a:srgbClr val="003146"/>
          </a:solidFill>
          <a:ln>
            <a:noFill/>
          </a:ln>
        </p:spPr>
        <p:txBody>
          <a:bodyPr anchorCtr="0" anchor="ctr" bIns="57950" lIns="57950" spcFirstLastPara="1" rIns="57950" wrap="square" tIns="57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81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7</a:t>
            </a:r>
            <a:r>
              <a:rPr lang="en" sz="2281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0%</a:t>
            </a:r>
            <a:endParaRPr sz="2281">
              <a:solidFill>
                <a:schemeClr val="lt1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53" name="Google Shape;353;p37"/>
          <p:cNvSpPr/>
          <p:nvPr/>
        </p:nvSpPr>
        <p:spPr>
          <a:xfrm>
            <a:off x="7552233" y="4191645"/>
            <a:ext cx="13572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28950" lIns="57950" spcFirstLastPara="1" rIns="57950" wrap="square" tIns="2895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304"/>
              </a:spcBef>
              <a:spcAft>
                <a:spcPts val="1304"/>
              </a:spcAft>
              <a:buClr>
                <a:schemeClr val="dk1"/>
              </a:buClr>
              <a:buSzPts val="1195"/>
              <a:buFont typeface="Arial"/>
              <a:buNone/>
            </a:pPr>
            <a:r>
              <a:rPr lang="en" sz="84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of All 10-12th Grade Students in Math-Based Tracks</a:t>
            </a:r>
            <a:endParaRPr sz="844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354" name="Google Shape;354;p37"/>
          <p:cNvSpPr/>
          <p:nvPr/>
        </p:nvSpPr>
        <p:spPr>
          <a:xfrm>
            <a:off x="7813921" y="3734604"/>
            <a:ext cx="904800" cy="433200"/>
          </a:xfrm>
          <a:prstGeom prst="roundRect">
            <a:avLst>
              <a:gd fmla="val 16667" name="adj"/>
            </a:avLst>
          </a:prstGeom>
          <a:solidFill>
            <a:srgbClr val="003146"/>
          </a:solidFill>
          <a:ln>
            <a:noFill/>
          </a:ln>
        </p:spPr>
        <p:txBody>
          <a:bodyPr anchorCtr="0" anchor="ctr" bIns="57950" lIns="57950" spcFirstLastPara="1" rIns="57950" wrap="square" tIns="57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81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1</a:t>
            </a:r>
            <a:r>
              <a:rPr lang="en" sz="2281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0%</a:t>
            </a:r>
            <a:endParaRPr sz="2281">
              <a:solidFill>
                <a:schemeClr val="lt1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55" name="Google Shape;355;p37"/>
          <p:cNvSpPr txBox="1"/>
          <p:nvPr/>
        </p:nvSpPr>
        <p:spPr>
          <a:xfrm>
            <a:off x="521721" y="3700825"/>
            <a:ext cx="20271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9000" lIns="109000" spcFirstLastPara="1" rIns="109000" wrap="square" tIns="109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11">
                <a:solidFill>
                  <a:srgbClr val="434343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Pilot-phase</a:t>
            </a:r>
            <a:r>
              <a:rPr lang="en" sz="1311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 schools</a:t>
            </a:r>
            <a:endParaRPr sz="2145">
              <a:solidFill>
                <a:srgbClr val="434343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356" name="Google Shape;356;p37"/>
          <p:cNvSpPr txBox="1"/>
          <p:nvPr/>
        </p:nvSpPr>
        <p:spPr>
          <a:xfrm>
            <a:off x="486046" y="4044879"/>
            <a:ext cx="23199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9000" lIns="109000" spcFirstLastPara="1" rIns="109000" wrap="square" tIns="109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11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Academic year </a:t>
            </a:r>
            <a:r>
              <a:rPr lang="en" sz="1311">
                <a:solidFill>
                  <a:srgbClr val="434343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2025-2026</a:t>
            </a:r>
            <a:endParaRPr sz="1311">
              <a:solidFill>
                <a:srgbClr val="434343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57" name="Google Shape;357;p37"/>
          <p:cNvSpPr txBox="1"/>
          <p:nvPr/>
        </p:nvSpPr>
        <p:spPr>
          <a:xfrm>
            <a:off x="486046" y="4439719"/>
            <a:ext cx="2492700" cy="2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9000" lIns="109000" spcFirstLastPara="1" rIns="109000" wrap="square" tIns="109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11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Academic year </a:t>
            </a:r>
            <a:r>
              <a:rPr lang="en" sz="1311">
                <a:solidFill>
                  <a:srgbClr val="434343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2026-2027</a:t>
            </a:r>
            <a:endParaRPr sz="1311">
              <a:solidFill>
                <a:srgbClr val="434343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58" name="Google Shape;358;p37"/>
          <p:cNvSpPr/>
          <p:nvPr/>
        </p:nvSpPr>
        <p:spPr>
          <a:xfrm>
            <a:off x="438300" y="3832885"/>
            <a:ext cx="83400" cy="83400"/>
          </a:xfrm>
          <a:prstGeom prst="ellipse">
            <a:avLst/>
          </a:prstGeom>
          <a:solidFill>
            <a:srgbClr val="ED991A"/>
          </a:solidFill>
          <a:ln>
            <a:noFill/>
          </a:ln>
        </p:spPr>
        <p:txBody>
          <a:bodyPr anchorCtr="0" anchor="ctr" bIns="109000" lIns="109000" spcFirstLastPara="1" rIns="109000" wrap="square" tIns="109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69"/>
          </a:p>
        </p:txBody>
      </p:sp>
      <p:sp>
        <p:nvSpPr>
          <p:cNvPr id="359" name="Google Shape;359;p37"/>
          <p:cNvSpPr/>
          <p:nvPr/>
        </p:nvSpPr>
        <p:spPr>
          <a:xfrm>
            <a:off x="438300" y="4175240"/>
            <a:ext cx="83400" cy="83400"/>
          </a:xfrm>
          <a:prstGeom prst="ellipse">
            <a:avLst/>
          </a:prstGeom>
          <a:solidFill>
            <a:srgbClr val="FDBA4D"/>
          </a:solidFill>
          <a:ln>
            <a:noFill/>
          </a:ln>
        </p:spPr>
        <p:txBody>
          <a:bodyPr anchorCtr="0" anchor="ctr" bIns="109000" lIns="109000" spcFirstLastPara="1" rIns="109000" wrap="square" tIns="109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69"/>
          </a:p>
        </p:txBody>
      </p:sp>
      <p:sp>
        <p:nvSpPr>
          <p:cNvPr id="360" name="Google Shape;360;p37"/>
          <p:cNvSpPr/>
          <p:nvPr/>
        </p:nvSpPr>
        <p:spPr>
          <a:xfrm>
            <a:off x="438300" y="4517596"/>
            <a:ext cx="83400" cy="83400"/>
          </a:xfrm>
          <a:prstGeom prst="ellipse">
            <a:avLst/>
          </a:prstGeom>
          <a:noFill/>
          <a:ln cap="flat" cmpd="sng" w="11350">
            <a:solidFill>
              <a:srgbClr val="FCA2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9000" lIns="109000" spcFirstLastPara="1" rIns="109000" wrap="square" tIns="109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69"/>
          </a:p>
        </p:txBody>
      </p:sp>
      <p:pic>
        <p:nvPicPr>
          <p:cNvPr id="361" name="Google Shape;361;p37" title="Qartez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060" y="1161998"/>
            <a:ext cx="4509499" cy="371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8"/>
          <p:cNvSpPr txBox="1"/>
          <p:nvPr/>
        </p:nvSpPr>
        <p:spPr>
          <a:xfrm>
            <a:off x="568500" y="209866"/>
            <a:ext cx="8007000" cy="15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By 2026, the centralized scale-up of Generation AI across up to </a:t>
            </a:r>
            <a:r>
              <a:rPr lang="en" sz="2800">
                <a:solidFill>
                  <a:srgbClr val="FDBA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45 schools</a:t>
            </a:r>
            <a:r>
              <a:rPr lang="en" sz="28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 will ensure geographical accessibility </a:t>
            </a:r>
            <a:endParaRPr sz="2800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for at least </a:t>
            </a:r>
            <a:r>
              <a:rPr lang="en" sz="2800">
                <a:solidFill>
                  <a:srgbClr val="FDBA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85%</a:t>
            </a:r>
            <a:r>
              <a:rPr lang="en" sz="28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 of students.</a:t>
            </a:r>
            <a:endParaRPr sz="2800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pic>
        <p:nvPicPr>
          <p:cNvPr id="367" name="Google Shape;367;p38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3607" y="1850436"/>
            <a:ext cx="5153751" cy="3199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9"/>
          <p:cNvSpPr txBox="1"/>
          <p:nvPr/>
        </p:nvSpPr>
        <p:spPr>
          <a:xfrm>
            <a:off x="296200" y="3083341"/>
            <a:ext cx="5072100" cy="16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74000" lIns="74000" spcFirstLastPara="1" rIns="74000" wrap="square" tIns="740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A program</a:t>
            </a:r>
            <a:r>
              <a:rPr lang="en" sz="2500">
                <a:solidFill>
                  <a:srgbClr val="003146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" sz="25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p</a:t>
            </a:r>
            <a:r>
              <a:rPr lang="en" sz="25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owered by </a:t>
            </a:r>
            <a:endParaRPr sz="2500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ED991A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36 partners</a:t>
            </a:r>
            <a:r>
              <a:rPr b="1" lang="en" sz="2500">
                <a:solidFill>
                  <a:srgbClr val="003146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" sz="25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uniting government, industry, and civil society</a:t>
            </a:r>
            <a:r>
              <a:rPr b="1" lang="en" sz="2500">
                <a:solidFill>
                  <a:srgbClr val="003146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" sz="25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locally and globally</a:t>
            </a:r>
            <a:r>
              <a:rPr lang="en" sz="25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.</a:t>
            </a:r>
            <a:endParaRPr sz="2500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373" name="Google Shape;373;p39"/>
          <p:cNvSpPr txBox="1"/>
          <p:nvPr/>
        </p:nvSpPr>
        <p:spPr>
          <a:xfrm>
            <a:off x="6121426" y="2990600"/>
            <a:ext cx="2522100" cy="4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8400" lIns="88400" spcFirstLastPara="1" rIns="88400" wrap="square" tIns="884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41">
                <a:solidFill>
                  <a:srgbClr val="003146"/>
                </a:solidFill>
                <a:latin typeface="Tahoma"/>
                <a:ea typeface="Tahoma"/>
                <a:cs typeface="Tahoma"/>
                <a:sym typeface="Tahoma"/>
              </a:rPr>
              <a:t>Strategic Partner</a:t>
            </a:r>
            <a:endParaRPr b="1" sz="1064">
              <a:solidFill>
                <a:srgbClr val="003146"/>
              </a:solidFill>
            </a:endParaRPr>
          </a:p>
        </p:txBody>
      </p:sp>
      <p:pic>
        <p:nvPicPr>
          <p:cNvPr id="374" name="Google Shape;374;p39" title="KGMS_engl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5193" y="3205700"/>
            <a:ext cx="2294730" cy="1567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39" title="IMG_0487.JPG"/>
          <p:cNvPicPr preferRelativeResize="0"/>
          <p:nvPr/>
        </p:nvPicPr>
        <p:blipFill rotWithShape="1">
          <a:blip r:embed="rId4">
            <a:alphaModFix/>
          </a:blip>
          <a:srcRect b="33246" l="2166" r="5240" t="30198"/>
          <a:stretch/>
        </p:blipFill>
        <p:spPr>
          <a:xfrm>
            <a:off x="0" y="-54975"/>
            <a:ext cx="9144000" cy="2707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04;p90" id="94" name="Google Shape;94;p22"/>
          <p:cNvPicPr preferRelativeResize="0"/>
          <p:nvPr/>
        </p:nvPicPr>
        <p:blipFill rotWithShape="1">
          <a:blip r:embed="rId3">
            <a:alphaModFix amt="83550"/>
          </a:blip>
          <a:srcRect b="0" l="25700" r="0" t="26367"/>
          <a:stretch/>
        </p:blipFill>
        <p:spPr>
          <a:xfrm>
            <a:off x="-1" y="0"/>
            <a:ext cx="2447396" cy="1152477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2"/>
          <p:cNvSpPr txBox="1"/>
          <p:nvPr>
            <p:ph type="title"/>
          </p:nvPr>
        </p:nvSpPr>
        <p:spPr>
          <a:xfrm>
            <a:off x="311700" y="184625"/>
            <a:ext cx="8724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">
                <a:solidFill>
                  <a:srgbClr val="003E7E"/>
                </a:solidFill>
                <a:latin typeface="Urbanist"/>
                <a:ea typeface="Urbanist"/>
                <a:cs typeface="Urbanist"/>
                <a:sym typeface="Urbanist"/>
              </a:rPr>
              <a:t>Nurturing Innovator’s Educational Path </a:t>
            </a:r>
            <a:endParaRPr b="1">
              <a:solidFill>
                <a:srgbClr val="003E7E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t/>
            </a:r>
            <a:endParaRPr b="1">
              <a:solidFill>
                <a:srgbClr val="595959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96" name="Google Shape;96;p22"/>
          <p:cNvSpPr txBox="1"/>
          <p:nvPr/>
        </p:nvSpPr>
        <p:spPr>
          <a:xfrm>
            <a:off x="552627" y="1118750"/>
            <a:ext cx="2447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5879"/>
              </a:buClr>
              <a:buSzPts val="1900"/>
              <a:buFont typeface="Urbanist"/>
              <a:buNone/>
            </a:pPr>
            <a:r>
              <a:rPr b="1" lang="en" sz="1500">
                <a:solidFill>
                  <a:srgbClr val="3D5879"/>
                </a:solidFill>
                <a:latin typeface="Tahoma"/>
                <a:ea typeface="Tahoma"/>
                <a:cs typeface="Tahoma"/>
                <a:sym typeface="Tahoma"/>
              </a:rPr>
              <a:t>High School project</a:t>
            </a:r>
            <a:endParaRPr i="0" sz="3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7" name="Google Shape;97;p22"/>
          <p:cNvSpPr txBox="1"/>
          <p:nvPr/>
        </p:nvSpPr>
        <p:spPr>
          <a:xfrm>
            <a:off x="4124375" y="2758600"/>
            <a:ext cx="1981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5879"/>
              </a:buClr>
              <a:buSzPts val="1900"/>
              <a:buFont typeface="Urbanist"/>
              <a:buNone/>
            </a:pPr>
            <a:r>
              <a:rPr b="1" lang="en" sz="1500">
                <a:solidFill>
                  <a:srgbClr val="3D5879"/>
                </a:solidFill>
                <a:latin typeface="Tahoma"/>
                <a:ea typeface="Tahoma"/>
                <a:cs typeface="Tahoma"/>
                <a:sym typeface="Tahoma"/>
              </a:rPr>
              <a:t>Bachelor’s Project</a:t>
            </a:r>
            <a:endParaRPr i="0" sz="3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8" name="Google Shape;98;p22"/>
          <p:cNvSpPr txBox="1"/>
          <p:nvPr/>
        </p:nvSpPr>
        <p:spPr>
          <a:xfrm>
            <a:off x="3326270" y="4180721"/>
            <a:ext cx="22536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500">
                <a:solidFill>
                  <a:srgbClr val="3D5879"/>
                </a:solidFill>
                <a:latin typeface="Tahoma"/>
                <a:ea typeface="Tahoma"/>
                <a:cs typeface="Tahoma"/>
                <a:sym typeface="Tahoma"/>
              </a:rPr>
              <a:t>Master’s Project</a:t>
            </a:r>
            <a:endParaRPr b="1" sz="1500">
              <a:solidFill>
                <a:srgbClr val="3D587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99" name="Google Shape;99;p22"/>
          <p:cNvSpPr txBox="1"/>
          <p:nvPr/>
        </p:nvSpPr>
        <p:spPr>
          <a:xfrm>
            <a:off x="135175" y="2506375"/>
            <a:ext cx="2318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5879"/>
              </a:buClr>
              <a:buSzPts val="1900"/>
              <a:buFont typeface="Urbanist"/>
              <a:buNone/>
            </a:pPr>
            <a:r>
              <a:rPr b="1" lang="en" sz="1500">
                <a:solidFill>
                  <a:srgbClr val="3D5879"/>
                </a:solidFill>
                <a:latin typeface="Tahoma"/>
                <a:ea typeface="Tahoma"/>
                <a:cs typeface="Tahoma"/>
                <a:sym typeface="Tahoma"/>
              </a:rPr>
              <a:t>Doctoral</a:t>
            </a:r>
            <a:endParaRPr b="1" sz="1500">
              <a:solidFill>
                <a:srgbClr val="3D5879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5879"/>
              </a:buClr>
              <a:buSzPts val="1900"/>
              <a:buFont typeface="Urbanist"/>
              <a:buNone/>
            </a:pPr>
            <a:r>
              <a:rPr b="1" lang="en" sz="1500">
                <a:solidFill>
                  <a:srgbClr val="3D5879"/>
                </a:solidFill>
                <a:latin typeface="Tahoma"/>
                <a:ea typeface="Tahoma"/>
                <a:cs typeface="Tahoma"/>
                <a:sym typeface="Tahoma"/>
              </a:rPr>
              <a:t> project</a:t>
            </a:r>
            <a:endParaRPr i="0" sz="300" u="none" cap="none" strike="noStrik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Image" id="100" name="Google Shape;100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72728" y="1271718"/>
            <a:ext cx="32262" cy="13110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01" name="Google Shape;101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67578" y="2663064"/>
            <a:ext cx="2458236" cy="581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02" name="Google Shape;102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85200" y="2277540"/>
            <a:ext cx="1981083" cy="15593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03" name="Google Shape;103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177285" y="3266552"/>
            <a:ext cx="32262" cy="1143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04" name="Google Shape;104;p2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2400" y="3081694"/>
            <a:ext cx="1854178" cy="6911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2"/>
          <p:cNvSpPr txBox="1"/>
          <p:nvPr/>
        </p:nvSpPr>
        <p:spPr>
          <a:xfrm>
            <a:off x="552627" y="1423550"/>
            <a:ext cx="24474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5879"/>
              </a:buClr>
              <a:buSzPts val="1900"/>
              <a:buFont typeface="Urbanist"/>
              <a:buNone/>
            </a:pPr>
            <a:r>
              <a:rPr b="1" lang="en" sz="1300">
                <a:solidFill>
                  <a:schemeClr val="accent4"/>
                </a:solidFill>
                <a:latin typeface="Tahoma"/>
                <a:ea typeface="Tahoma"/>
                <a:cs typeface="Tahoma"/>
                <a:sym typeface="Tahoma"/>
              </a:rPr>
              <a:t>Launched in 2023</a:t>
            </a:r>
            <a:endParaRPr b="1" i="0" sz="100" cap="none" strike="noStrike">
              <a:solidFill>
                <a:schemeClr val="accent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6" name="Google Shape;106;p22"/>
          <p:cNvSpPr txBox="1"/>
          <p:nvPr/>
        </p:nvSpPr>
        <p:spPr>
          <a:xfrm>
            <a:off x="4160351" y="3060475"/>
            <a:ext cx="1765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5879"/>
              </a:buClr>
              <a:buSzPts val="1900"/>
              <a:buFont typeface="Urbanist"/>
              <a:buNone/>
            </a:pPr>
            <a:r>
              <a:rPr b="1" lang="en" sz="1300">
                <a:solidFill>
                  <a:schemeClr val="accent4"/>
                </a:solidFill>
                <a:latin typeface="Tahoma"/>
                <a:ea typeface="Tahoma"/>
                <a:cs typeface="Tahoma"/>
                <a:sym typeface="Tahoma"/>
              </a:rPr>
              <a:t>Development stage</a:t>
            </a:r>
            <a:endParaRPr b="1" i="0" sz="100" cap="none" strike="noStrike">
              <a:solidFill>
                <a:schemeClr val="accent4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07" name="Google Shape;107;p22"/>
          <p:cNvSpPr txBox="1"/>
          <p:nvPr/>
        </p:nvSpPr>
        <p:spPr>
          <a:xfrm>
            <a:off x="6323000" y="2129325"/>
            <a:ext cx="2643900" cy="280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An </a:t>
            </a:r>
            <a:r>
              <a:rPr b="1"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educational pipeline </a:t>
            </a:r>
            <a:r>
              <a:rPr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launched within the </a:t>
            </a:r>
            <a:r>
              <a:rPr b="1"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state education </a:t>
            </a:r>
            <a:r>
              <a:rPr b="1"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system</a:t>
            </a:r>
            <a:r>
              <a:rPr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to </a:t>
            </a:r>
            <a:r>
              <a:rPr b="1"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bring innovative and competitive global education on national level</a:t>
            </a:r>
            <a:r>
              <a:rPr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, </a:t>
            </a:r>
            <a:r>
              <a:rPr b="1"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ensure accessibility</a:t>
            </a:r>
            <a:r>
              <a:rPr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, and </a:t>
            </a:r>
            <a:r>
              <a:rPr b="1"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nurture the next generation of AI  innovators</a:t>
            </a:r>
            <a:r>
              <a:rPr lang="en" sz="1500">
                <a:solidFill>
                  <a:srgbClr val="566E8A"/>
                </a:solidFill>
                <a:latin typeface="Urbanist"/>
                <a:ea typeface="Urbanist"/>
                <a:cs typeface="Urbanist"/>
                <a:sym typeface="Urbanist"/>
              </a:rPr>
              <a:t> from high school to PhD levels.</a:t>
            </a:r>
            <a:endParaRPr i="0" sz="1500" u="none" cap="none" strike="noStrike">
              <a:solidFill>
                <a:srgbClr val="566E8A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" id="380" name="Google Shape;380;p40"/>
          <p:cNvPicPr preferRelativeResize="0"/>
          <p:nvPr/>
        </p:nvPicPr>
        <p:blipFill rotWithShape="1">
          <a:blip r:embed="rId3">
            <a:alphaModFix amt="83550"/>
          </a:blip>
          <a:srcRect b="0" l="25700" r="0" t="26367"/>
          <a:stretch/>
        </p:blipFill>
        <p:spPr>
          <a:xfrm>
            <a:off x="0" y="0"/>
            <a:ext cx="2242749" cy="1129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090100"/>
            <a:ext cx="4256950" cy="106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5175" y="2980050"/>
            <a:ext cx="3788252" cy="812033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40"/>
          <p:cNvSpPr txBox="1"/>
          <p:nvPr/>
        </p:nvSpPr>
        <p:spPr>
          <a:xfrm>
            <a:off x="457325" y="1184625"/>
            <a:ext cx="3836100" cy="4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54595F"/>
                </a:solidFill>
                <a:highlight>
                  <a:srgbClr val="FFFFFF"/>
                </a:highlight>
                <a:latin typeface="Urbanist"/>
                <a:ea typeface="Urbanist"/>
                <a:cs typeface="Urbanist"/>
                <a:sym typeface="Urbanist"/>
              </a:rPr>
              <a:t>FAST is </a:t>
            </a:r>
            <a:r>
              <a:rPr b="1" lang="en" sz="1700">
                <a:solidFill>
                  <a:srgbClr val="F4B400"/>
                </a:solidFill>
                <a:highlight>
                  <a:srgbClr val="FFFFFF"/>
                </a:highlight>
                <a:latin typeface="Urbanist"/>
                <a:ea typeface="Urbanist"/>
                <a:cs typeface="Urbanist"/>
                <a:sym typeface="Urbanist"/>
              </a:rPr>
              <a:t>officially accredited to</a:t>
            </a:r>
            <a:r>
              <a:rPr lang="en" sz="1700">
                <a:solidFill>
                  <a:srgbClr val="54595F"/>
                </a:solidFill>
                <a:highlight>
                  <a:srgbClr val="FFFFFF"/>
                </a:highlight>
                <a:latin typeface="Urbanist"/>
                <a:ea typeface="Urbanist"/>
                <a:cs typeface="Urbanist"/>
                <a:sym typeface="Urbanist"/>
              </a:rPr>
              <a:t> represent Armenia and implement </a:t>
            </a:r>
            <a:r>
              <a:rPr lang="en" sz="1700">
                <a:solidFill>
                  <a:srgbClr val="54595F"/>
                </a:solidFill>
                <a:highlight>
                  <a:srgbClr val="FFFFFF"/>
                </a:highlight>
                <a:latin typeface="Urbanist"/>
                <a:ea typeface="Urbanist"/>
                <a:cs typeface="Urbanist"/>
                <a:sym typeface="Urbanist"/>
              </a:rPr>
              <a:t>national selection</a:t>
            </a:r>
            <a:r>
              <a:rPr lang="en" sz="1700">
                <a:solidFill>
                  <a:srgbClr val="54595F"/>
                </a:solidFill>
                <a:highlight>
                  <a:srgbClr val="FFFFFF"/>
                </a:highlight>
                <a:latin typeface="Urbanist"/>
                <a:ea typeface="Urbanist"/>
                <a:cs typeface="Urbanist"/>
                <a:sym typeface="Urbanist"/>
              </a:rPr>
              <a:t>.</a:t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384" name="Google Shape;384;p40"/>
          <p:cNvSpPr txBox="1"/>
          <p:nvPr/>
        </p:nvSpPr>
        <p:spPr>
          <a:xfrm>
            <a:off x="4637525" y="2917500"/>
            <a:ext cx="4569600" cy="4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54595F"/>
                </a:solidFill>
                <a:highlight>
                  <a:srgbClr val="FFFFFF"/>
                </a:highlight>
                <a:latin typeface="Urbanist"/>
                <a:ea typeface="Urbanist"/>
                <a:cs typeface="Urbanist"/>
                <a:sym typeface="Urbanist"/>
              </a:rPr>
              <a:t>The Generation AI </a:t>
            </a:r>
            <a:r>
              <a:rPr b="1" lang="en" sz="1700">
                <a:solidFill>
                  <a:srgbClr val="F4B400"/>
                </a:solidFill>
                <a:highlight>
                  <a:srgbClr val="FFFFFF"/>
                </a:highlight>
                <a:latin typeface="Urbanist"/>
                <a:ea typeface="Urbanist"/>
                <a:cs typeface="Urbanist"/>
                <a:sym typeface="Urbanist"/>
              </a:rPr>
              <a:t>model is featured as a case study</a:t>
            </a:r>
            <a:r>
              <a:rPr lang="en" sz="1700">
                <a:solidFill>
                  <a:srgbClr val="54595F"/>
                </a:solidFill>
                <a:highlight>
                  <a:srgbClr val="FFFFFF"/>
                </a:highlight>
                <a:latin typeface="Urbanist"/>
                <a:ea typeface="Urbanist"/>
                <a:cs typeface="Urbanist"/>
                <a:sym typeface="Urbanist"/>
              </a:rPr>
              <a:t> to promote AI competency development globally.</a:t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54595F"/>
              </a:solidFill>
              <a:highlight>
                <a:srgbClr val="FFFFFF"/>
              </a:highlight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385" name="Google Shape;385;p40"/>
          <p:cNvSpPr txBox="1"/>
          <p:nvPr>
            <p:ph type="title"/>
          </p:nvPr>
        </p:nvSpPr>
        <p:spPr>
          <a:xfrm>
            <a:off x="389300" y="322325"/>
            <a:ext cx="9046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800">
                <a:solidFill>
                  <a:srgbClr val="003E7E"/>
                </a:solidFill>
                <a:latin typeface="Urbanist"/>
                <a:ea typeface="Urbanist"/>
                <a:cs typeface="Urbanist"/>
                <a:sym typeface="Urbanist"/>
              </a:rPr>
              <a:t>International </a:t>
            </a:r>
            <a:r>
              <a:rPr b="1" lang="en" sz="2800">
                <a:solidFill>
                  <a:srgbClr val="003E7E"/>
                </a:solidFill>
                <a:latin typeface="Urbanist"/>
                <a:ea typeface="Urbanist"/>
                <a:cs typeface="Urbanist"/>
                <a:sym typeface="Urbanist"/>
              </a:rPr>
              <a:t>Partnerships</a:t>
            </a:r>
            <a:endParaRPr b="1" sz="2800">
              <a:solidFill>
                <a:srgbClr val="003E7E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b="1" sz="2800">
              <a:solidFill>
                <a:srgbClr val="003E7E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1"/>
          <p:cNvSpPr txBox="1"/>
          <p:nvPr/>
        </p:nvSpPr>
        <p:spPr>
          <a:xfrm>
            <a:off x="5171125" y="2709775"/>
            <a:ext cx="3653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82951"/>
                </a:solidFill>
                <a:latin typeface="Urbanist"/>
                <a:ea typeface="Urbanist"/>
                <a:cs typeface="Urbanist"/>
                <a:sym typeface="Urbanist"/>
              </a:rPr>
              <a:t>And behind them —</a:t>
            </a:r>
            <a:r>
              <a:rPr b="1" lang="en" sz="2400">
                <a:solidFill>
                  <a:srgbClr val="18295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 b="1" sz="2400">
              <a:solidFill>
                <a:srgbClr val="18295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8295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the educators who make it real, </a:t>
            </a:r>
            <a:r>
              <a:rPr lang="en" sz="2400">
                <a:solidFill>
                  <a:srgbClr val="182951"/>
                </a:solidFill>
                <a:latin typeface="Urbanist"/>
                <a:ea typeface="Urbanist"/>
                <a:cs typeface="Urbanist"/>
                <a:sym typeface="Urbanist"/>
              </a:rPr>
              <a:t>turning curiosity into confidence, and talent into </a:t>
            </a:r>
            <a:r>
              <a:rPr lang="en" sz="2400">
                <a:solidFill>
                  <a:srgbClr val="18295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impact.</a:t>
            </a:r>
            <a:endParaRPr sz="2400">
              <a:solidFill>
                <a:srgbClr val="182951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pic>
        <p:nvPicPr>
          <p:cNvPr id="391" name="Google Shape;391;p41" title="DreamShotsPh1_D2_307.jpg"/>
          <p:cNvPicPr preferRelativeResize="0"/>
          <p:nvPr/>
        </p:nvPicPr>
        <p:blipFill rotWithShape="1">
          <a:blip r:embed="rId3">
            <a:alphaModFix/>
          </a:blip>
          <a:srcRect b="23914" l="0" r="0" t="37445"/>
          <a:stretch/>
        </p:blipFill>
        <p:spPr>
          <a:xfrm>
            <a:off x="-25000" y="31223"/>
            <a:ext cx="9193999" cy="2369474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41"/>
          <p:cNvSpPr txBox="1"/>
          <p:nvPr/>
        </p:nvSpPr>
        <p:spPr>
          <a:xfrm>
            <a:off x="332285" y="2742300"/>
            <a:ext cx="3917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182951"/>
                </a:solidFill>
                <a:latin typeface="Urbanist"/>
                <a:ea typeface="Urbanist"/>
                <a:cs typeface="Urbanist"/>
                <a:sym typeface="Urbanist"/>
              </a:rPr>
              <a:t>Imagine </a:t>
            </a:r>
            <a:r>
              <a:rPr lang="en" sz="2400">
                <a:solidFill>
                  <a:srgbClr val="18295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thousands of students,</a:t>
            </a:r>
            <a:r>
              <a:rPr lang="en" sz="2400">
                <a:solidFill>
                  <a:srgbClr val="182951"/>
                </a:solidFill>
                <a:latin typeface="Urbanist"/>
                <a:ea typeface="Urbanist"/>
                <a:cs typeface="Urbanist"/>
                <a:sym typeface="Urbanist"/>
              </a:rPr>
              <a:t> connected by one</a:t>
            </a:r>
            <a:r>
              <a:rPr lang="en" sz="2400">
                <a:solidFill>
                  <a:srgbClr val="18295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" sz="2400">
                <a:solidFill>
                  <a:srgbClr val="18295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purpose</a:t>
            </a:r>
            <a:r>
              <a:rPr b="1" lang="en" sz="2400">
                <a:solidFill>
                  <a:srgbClr val="18295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" sz="2400">
                <a:solidFill>
                  <a:srgbClr val="182951"/>
                </a:solidFill>
                <a:latin typeface="Urbanist"/>
                <a:ea typeface="Urbanist"/>
                <a:cs typeface="Urbanist"/>
                <a:sym typeface="Urbanist"/>
              </a:rPr>
              <a:t>— to innovate, to create, and to</a:t>
            </a:r>
            <a:r>
              <a:rPr lang="en" sz="2400">
                <a:solidFill>
                  <a:srgbClr val="18295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 lead Armenia</a:t>
            </a:r>
            <a:r>
              <a:rPr lang="en" sz="2400">
                <a:solidFill>
                  <a:srgbClr val="18295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" sz="2400">
                <a:solidFill>
                  <a:srgbClr val="182951"/>
                </a:solidFill>
                <a:latin typeface="Urbanist"/>
                <a:ea typeface="Urbanist"/>
                <a:cs typeface="Urbanist"/>
                <a:sym typeface="Urbanist"/>
              </a:rPr>
              <a:t>into the AI era.</a:t>
            </a:r>
            <a:endParaRPr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2"/>
          <p:cNvSpPr/>
          <p:nvPr>
            <p:ph idx="2" type="pic"/>
          </p:nvPr>
        </p:nvSpPr>
        <p:spPr>
          <a:xfrm>
            <a:off x="-114299" y="-107768"/>
            <a:ext cx="4687500" cy="5359200"/>
          </a:xfrm>
          <a:prstGeom prst="rect">
            <a:avLst/>
          </a:prstGeom>
        </p:spPr>
      </p:sp>
      <p:pic>
        <p:nvPicPr>
          <p:cNvPr id="398" name="Google Shape;398;p42"/>
          <p:cNvPicPr preferRelativeResize="0"/>
          <p:nvPr/>
        </p:nvPicPr>
        <p:blipFill rotWithShape="1">
          <a:blip r:embed="rId3">
            <a:alphaModFix/>
          </a:blip>
          <a:srcRect b="1338" l="3133" r="1346" t="18042"/>
          <a:stretch/>
        </p:blipFill>
        <p:spPr>
          <a:xfrm>
            <a:off x="0" y="0"/>
            <a:ext cx="9144003" cy="5143504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42"/>
          <p:cNvSpPr/>
          <p:nvPr/>
        </p:nvSpPr>
        <p:spPr>
          <a:xfrm>
            <a:off x="-9394" y="1725"/>
            <a:ext cx="9162900" cy="5143500"/>
          </a:xfrm>
          <a:prstGeom prst="rect">
            <a:avLst/>
          </a:prstGeom>
          <a:solidFill>
            <a:srgbClr val="08182D">
              <a:alpha val="54090"/>
            </a:srgbClr>
          </a:solidFill>
          <a:ln>
            <a:noFill/>
          </a:ln>
          <a:effectLst>
            <a:outerShdw blurRad="57150" rotWithShape="0" algn="bl" dir="5400000" dist="19050">
              <a:srgbClr val="12396D">
                <a:alpha val="50000"/>
              </a:srgbClr>
            </a:outerShdw>
          </a:effectLst>
        </p:spPr>
        <p:txBody>
          <a:bodyPr anchorCtr="0" anchor="ctr" bIns="17150" lIns="17150" spcFirstLastPara="1" rIns="17150" wrap="square" tIns="171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Lato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0" name="Google Shape;400;p42"/>
          <p:cNvSpPr txBox="1"/>
          <p:nvPr/>
        </p:nvSpPr>
        <p:spPr>
          <a:xfrm>
            <a:off x="457200" y="978775"/>
            <a:ext cx="8596800" cy="18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5300">
                <a:solidFill>
                  <a:srgbClr val="EDA725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Time to Nurture AI Creators </a:t>
            </a:r>
            <a:endParaRPr sz="5300">
              <a:solidFill>
                <a:srgbClr val="EDA725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5300">
                <a:solidFill>
                  <a:srgbClr val="FFFFF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Not Just Users</a:t>
            </a:r>
            <a:endParaRPr sz="5300">
              <a:solidFill>
                <a:srgbClr val="FFFFF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401" name="Google Shape;401;p42"/>
          <p:cNvSpPr txBox="1"/>
          <p:nvPr/>
        </p:nvSpPr>
        <p:spPr>
          <a:xfrm>
            <a:off x="2359100" y="4632750"/>
            <a:ext cx="4068600" cy="38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Email: education@fast.foundation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43" title="for FattalGeneral Generation AI sponsorship (3)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4"/>
          <p:cNvSpPr/>
          <p:nvPr/>
        </p:nvSpPr>
        <p:spPr>
          <a:xfrm>
            <a:off x="-9394" y="1312087"/>
            <a:ext cx="9162900" cy="3876000"/>
          </a:xfrm>
          <a:prstGeom prst="rect">
            <a:avLst/>
          </a:prstGeom>
          <a:solidFill>
            <a:srgbClr val="182951"/>
          </a:solidFill>
          <a:ln>
            <a:noFill/>
          </a:ln>
        </p:spPr>
        <p:txBody>
          <a:bodyPr anchorCtr="0" anchor="ctr" bIns="17150" lIns="17150" spcFirstLastPara="1" rIns="17150" wrap="square" tIns="171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" sz="3300">
                <a:solidFill>
                  <a:schemeClr val="lt1"/>
                </a:solidFill>
              </a:rPr>
              <a:t> </a:t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412" name="Google Shape;412;p44"/>
          <p:cNvGrpSpPr/>
          <p:nvPr/>
        </p:nvGrpSpPr>
        <p:grpSpPr>
          <a:xfrm>
            <a:off x="2493479" y="2593218"/>
            <a:ext cx="1024580" cy="1024580"/>
            <a:chOff x="0" y="0"/>
            <a:chExt cx="2555700" cy="2555700"/>
          </a:xfrm>
        </p:grpSpPr>
        <p:sp>
          <p:nvSpPr>
            <p:cNvPr id="413" name="Google Shape;413;p44"/>
            <p:cNvSpPr/>
            <p:nvPr/>
          </p:nvSpPr>
          <p:spPr>
            <a:xfrm>
              <a:off x="0" y="0"/>
              <a:ext cx="2555700" cy="2555700"/>
            </a:xfrm>
            <a:prstGeom prst="ellipse">
              <a:avLst/>
            </a:prstGeom>
            <a:solidFill>
              <a:srgbClr val="FFFFFF">
                <a:alpha val="87840"/>
              </a:srgbClr>
            </a:solidFill>
            <a:ln>
              <a:noFill/>
            </a:ln>
          </p:spPr>
          <p:txBody>
            <a:bodyPr anchorCtr="0" anchor="ctr" bIns="20100" lIns="20100" spcFirstLastPara="1" rIns="20100" wrap="square" tIns="201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1D836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61D83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44"/>
            <p:cNvSpPr txBox="1"/>
            <p:nvPr/>
          </p:nvSpPr>
          <p:spPr>
            <a:xfrm>
              <a:off x="172758" y="811667"/>
              <a:ext cx="2220000" cy="81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0100" lIns="20100" spcFirstLastPara="1" rIns="20100" wrap="square" tIns="201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C296D"/>
                </a:buClr>
                <a:buSzPts val="1700"/>
                <a:buFont typeface="Arial"/>
                <a:buNone/>
              </a:pPr>
              <a:r>
                <a:rPr b="1" lang="en" sz="1100">
                  <a:solidFill>
                    <a:srgbClr val="4E586D"/>
                  </a:solidFill>
                </a:rPr>
                <a:t>Science</a:t>
              </a:r>
              <a:endParaRPr sz="100">
                <a:solidFill>
                  <a:srgbClr val="4E586D"/>
                </a:solidFill>
              </a:endParaRPr>
            </a:p>
          </p:txBody>
        </p:sp>
      </p:grpSp>
      <p:sp>
        <p:nvSpPr>
          <p:cNvPr id="415" name="Google Shape;415;p44"/>
          <p:cNvSpPr txBox="1"/>
          <p:nvPr/>
        </p:nvSpPr>
        <p:spPr>
          <a:xfrm>
            <a:off x="1204236" y="3837841"/>
            <a:ext cx="1685700" cy="121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</a:pPr>
            <a:r>
              <a:rPr b="1" lang="en" sz="12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Commercialization</a:t>
            </a:r>
            <a:endParaRPr b="1" sz="12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Creating opportunities for commercialization of the scientific results</a:t>
            </a:r>
            <a:endParaRPr sz="9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16" name="Google Shape;416;p44"/>
          <p:cNvSpPr txBox="1"/>
          <p:nvPr/>
        </p:nvSpPr>
        <p:spPr>
          <a:xfrm>
            <a:off x="4354852" y="2841325"/>
            <a:ext cx="1464000" cy="121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</a:pPr>
            <a:r>
              <a:rPr b="1" lang="en" sz="12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Research</a:t>
            </a:r>
            <a:endParaRPr b="1" sz="12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Funding and developing scientific programs</a:t>
            </a:r>
            <a:endParaRPr sz="9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</a:pPr>
            <a:r>
              <a:t/>
            </a:r>
            <a:endParaRPr b="1" sz="9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17" name="Google Shape;417;p44"/>
          <p:cNvSpPr txBox="1"/>
          <p:nvPr/>
        </p:nvSpPr>
        <p:spPr>
          <a:xfrm>
            <a:off x="1193375" y="1644400"/>
            <a:ext cx="2150700" cy="71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</a:pPr>
            <a:r>
              <a:rPr b="1" lang="en" sz="12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Education</a:t>
            </a:r>
            <a:endParaRPr b="1" sz="12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School and university programs empowering talent through systemic change</a:t>
            </a:r>
            <a:endParaRPr sz="900"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18" name="Google Shape;418;p44"/>
          <p:cNvSpPr txBox="1"/>
          <p:nvPr/>
        </p:nvSpPr>
        <p:spPr>
          <a:xfrm>
            <a:off x="6632652" y="1456981"/>
            <a:ext cx="844800" cy="63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1AE51"/>
              </a:buClr>
              <a:buSzPts val="4900"/>
              <a:buFont typeface="Arial"/>
              <a:buNone/>
            </a:pPr>
            <a:r>
              <a:rPr lang="en" sz="4300">
                <a:solidFill>
                  <a:srgbClr val="FDBA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30</a:t>
            </a:r>
            <a:endParaRPr sz="100">
              <a:solidFill>
                <a:srgbClr val="FDBA4D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419" name="Google Shape;419;p44"/>
          <p:cNvSpPr txBox="1"/>
          <p:nvPr/>
        </p:nvSpPr>
        <p:spPr>
          <a:xfrm>
            <a:off x="6632647" y="2023958"/>
            <a:ext cx="1136700" cy="29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rPr lang="en" sz="18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Projects</a:t>
            </a:r>
            <a:endParaRPr sz="1800"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0" name="Google Shape;420;p44"/>
          <p:cNvSpPr txBox="1"/>
          <p:nvPr/>
        </p:nvSpPr>
        <p:spPr>
          <a:xfrm>
            <a:off x="6632644" y="2620127"/>
            <a:ext cx="2454300" cy="63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1AE51"/>
              </a:buClr>
              <a:buSzPts val="4900"/>
              <a:buFont typeface="Arial"/>
              <a:buNone/>
            </a:pPr>
            <a:r>
              <a:rPr lang="en" sz="4300">
                <a:solidFill>
                  <a:srgbClr val="FDBA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25</a:t>
            </a:r>
            <a:r>
              <a:rPr i="0" lang="en" sz="4300" u="none" cap="none" strike="noStrike">
                <a:solidFill>
                  <a:srgbClr val="FDBA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,</a:t>
            </a:r>
            <a:r>
              <a:rPr lang="en" sz="4300">
                <a:solidFill>
                  <a:srgbClr val="FDBA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600</a:t>
            </a:r>
            <a:endParaRPr sz="100">
              <a:solidFill>
                <a:srgbClr val="FDBA4D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421" name="Google Shape;421;p44"/>
          <p:cNvSpPr txBox="1"/>
          <p:nvPr/>
        </p:nvSpPr>
        <p:spPr>
          <a:xfrm>
            <a:off x="6632649" y="3222800"/>
            <a:ext cx="2262000" cy="53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0100" lIns="20100" spcFirstLastPara="1" rIns="20100" wrap="square" tIns="201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rPr lang="en" sz="18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Individuals </a:t>
            </a:r>
            <a:endParaRPr sz="18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</a:pPr>
            <a:r>
              <a:rPr lang="en" sz="18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rPr>
              <a:t>impacted </a:t>
            </a:r>
            <a:endParaRPr sz="1800"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2" name="Google Shape;422;p44"/>
          <p:cNvSpPr/>
          <p:nvPr/>
        </p:nvSpPr>
        <p:spPr>
          <a:xfrm>
            <a:off x="905404" y="2593223"/>
            <a:ext cx="2635644" cy="1552943"/>
          </a:xfrm>
          <a:custGeom>
            <a:rect b="b" l="l" r="r" t="t"/>
            <a:pathLst>
              <a:path extrusionOk="0" h="20155" w="21597">
                <a:moveTo>
                  <a:pt x="17210" y="14491"/>
                </a:moveTo>
                <a:cubicBezTo>
                  <a:pt x="14602" y="14914"/>
                  <a:pt x="12326" y="11706"/>
                  <a:pt x="12288" y="7554"/>
                </a:cubicBezTo>
                <a:cubicBezTo>
                  <a:pt x="12239" y="2233"/>
                  <a:pt x="15630" y="-1445"/>
                  <a:pt x="18744" y="550"/>
                </a:cubicBezTo>
                <a:cubicBezTo>
                  <a:pt x="20478" y="1800"/>
                  <a:pt x="21593" y="4532"/>
                  <a:pt x="21597" y="7549"/>
                </a:cubicBezTo>
                <a:cubicBezTo>
                  <a:pt x="21600" y="9535"/>
                  <a:pt x="21150" y="11360"/>
                  <a:pt x="20416" y="12800"/>
                </a:cubicBezTo>
                <a:cubicBezTo>
                  <a:pt x="19432" y="14733"/>
                  <a:pt x="17943" y="15987"/>
                  <a:pt x="16263" y="16064"/>
                </a:cubicBezTo>
                <a:lnTo>
                  <a:pt x="0" y="16119"/>
                </a:lnTo>
                <a:lnTo>
                  <a:pt x="17" y="19349"/>
                </a:lnTo>
                <a:lnTo>
                  <a:pt x="23" y="20155"/>
                </a:lnTo>
              </a:path>
            </a:pathLst>
          </a:custGeom>
          <a:noFill/>
          <a:ln cap="flat" cmpd="sng" w="14300">
            <a:solidFill>
              <a:srgbClr val="FFFFFF">
                <a:alpha val="63140"/>
              </a:srgbClr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20100" lIns="20100" spcFirstLastPara="1" rIns="20100" wrap="square" tIns="20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D836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61D8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44"/>
          <p:cNvSpPr/>
          <p:nvPr/>
        </p:nvSpPr>
        <p:spPr>
          <a:xfrm flipH="1" rot="10800000">
            <a:off x="2280106" y="2475957"/>
            <a:ext cx="3335452" cy="1259061"/>
          </a:xfrm>
          <a:custGeom>
            <a:rect b="b" l="l" r="r" t="t"/>
            <a:pathLst>
              <a:path extrusionOk="0" h="19512" w="21434">
                <a:moveTo>
                  <a:pt x="1050" y="15596"/>
                </a:moveTo>
                <a:cubicBezTo>
                  <a:pt x="437" y="14160"/>
                  <a:pt x="57" y="12245"/>
                  <a:pt x="6" y="10131"/>
                </a:cubicBezTo>
                <a:cubicBezTo>
                  <a:pt x="-166" y="2953"/>
                  <a:pt x="3161" y="-2088"/>
                  <a:pt x="6126" y="853"/>
                </a:cubicBezTo>
                <a:cubicBezTo>
                  <a:pt x="7808" y="2418"/>
                  <a:pt x="8881" y="6100"/>
                  <a:pt x="8829" y="10126"/>
                </a:cubicBezTo>
                <a:cubicBezTo>
                  <a:pt x="8800" y="12463"/>
                  <a:pt x="8403" y="14644"/>
                  <a:pt x="7750" y="16374"/>
                </a:cubicBezTo>
                <a:cubicBezTo>
                  <a:pt x="7238" y="17727"/>
                  <a:pt x="6581" y="18779"/>
                  <a:pt x="5838" y="19440"/>
                </a:cubicBezTo>
                <a:lnTo>
                  <a:pt x="21404" y="19512"/>
                </a:lnTo>
                <a:lnTo>
                  <a:pt x="21404" y="14789"/>
                </a:lnTo>
                <a:lnTo>
                  <a:pt x="21434" y="12714"/>
                </a:lnTo>
              </a:path>
            </a:pathLst>
          </a:custGeom>
          <a:noFill/>
          <a:ln cap="flat" cmpd="sng" w="14300">
            <a:solidFill>
              <a:srgbClr val="FFFFFF">
                <a:alpha val="63140"/>
              </a:srgbClr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20100" lIns="20100" spcFirstLastPara="1" rIns="20100" wrap="square" tIns="20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D836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61D8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44"/>
          <p:cNvSpPr/>
          <p:nvPr/>
        </p:nvSpPr>
        <p:spPr>
          <a:xfrm flipH="1" rot="10800000">
            <a:off x="745089" y="2251246"/>
            <a:ext cx="2956270" cy="1483778"/>
          </a:xfrm>
          <a:custGeom>
            <a:rect b="b" l="l" r="r" t="t"/>
            <a:pathLst>
              <a:path extrusionOk="0" h="19103" w="21411">
                <a:moveTo>
                  <a:pt x="12377" y="6848"/>
                </a:moveTo>
                <a:cubicBezTo>
                  <a:pt x="13027" y="-339"/>
                  <a:pt x="18236" y="-2497"/>
                  <a:pt x="20622" y="3418"/>
                </a:cubicBezTo>
                <a:cubicBezTo>
                  <a:pt x="21388" y="5318"/>
                  <a:pt x="21600" y="7587"/>
                  <a:pt x="21241" y="9622"/>
                </a:cubicBezTo>
                <a:cubicBezTo>
                  <a:pt x="20799" y="12125"/>
                  <a:pt x="19928" y="13958"/>
                  <a:pt x="18701" y="14830"/>
                </a:cubicBezTo>
                <a:cubicBezTo>
                  <a:pt x="18042" y="15299"/>
                  <a:pt x="17248" y="15427"/>
                  <a:pt x="16289" y="15436"/>
                </a:cubicBezTo>
                <a:lnTo>
                  <a:pt x="0" y="15501"/>
                </a:lnTo>
                <a:lnTo>
                  <a:pt x="49" y="19103"/>
                </a:lnTo>
              </a:path>
            </a:pathLst>
          </a:custGeom>
          <a:noFill/>
          <a:ln cap="flat" cmpd="sng" w="14300">
            <a:solidFill>
              <a:srgbClr val="FFFFFF">
                <a:alpha val="63140"/>
              </a:srgbClr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20100" lIns="20100" spcFirstLastPara="1" rIns="20100" wrap="square" tIns="20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D836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61D8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5" name="Google Shape;425;p44"/>
          <p:cNvGrpSpPr/>
          <p:nvPr/>
        </p:nvGrpSpPr>
        <p:grpSpPr>
          <a:xfrm>
            <a:off x="676875" y="4194799"/>
            <a:ext cx="469895" cy="469895"/>
            <a:chOff x="0" y="0"/>
            <a:chExt cx="1172100" cy="1172100"/>
          </a:xfrm>
        </p:grpSpPr>
        <p:sp>
          <p:nvSpPr>
            <p:cNvPr id="426" name="Google Shape;426;p44"/>
            <p:cNvSpPr/>
            <p:nvPr/>
          </p:nvSpPr>
          <p:spPr>
            <a:xfrm>
              <a:off x="0" y="0"/>
              <a:ext cx="1172100" cy="1172100"/>
            </a:xfrm>
            <a:prstGeom prst="ellipse">
              <a:avLst/>
            </a:prstGeom>
            <a:solidFill>
              <a:srgbClr val="B97349"/>
            </a:solidFill>
            <a:ln>
              <a:noFill/>
            </a:ln>
          </p:spPr>
          <p:txBody>
            <a:bodyPr anchorCtr="0" anchor="ctr" bIns="20100" lIns="20100" spcFirstLastPara="1" rIns="20100" wrap="square" tIns="201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1D836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61D83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mage" id="427" name="Google Shape;427;p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6480" y="263698"/>
              <a:ext cx="539231" cy="64479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28" name="Google Shape;428;p44"/>
          <p:cNvGrpSpPr/>
          <p:nvPr/>
        </p:nvGrpSpPr>
        <p:grpSpPr>
          <a:xfrm>
            <a:off x="5295017" y="2639251"/>
            <a:ext cx="523840" cy="475668"/>
            <a:chOff x="0" y="0"/>
            <a:chExt cx="1186500" cy="1186500"/>
          </a:xfrm>
        </p:grpSpPr>
        <p:sp>
          <p:nvSpPr>
            <p:cNvPr id="429" name="Google Shape;429;p44"/>
            <p:cNvSpPr/>
            <p:nvPr/>
          </p:nvSpPr>
          <p:spPr>
            <a:xfrm>
              <a:off x="0" y="0"/>
              <a:ext cx="1186500" cy="1186500"/>
            </a:xfrm>
            <a:prstGeom prst="ellipse">
              <a:avLst/>
            </a:prstGeom>
            <a:solidFill>
              <a:srgbClr val="6993B2"/>
            </a:solidFill>
            <a:ln>
              <a:noFill/>
            </a:ln>
          </p:spPr>
          <p:txBody>
            <a:bodyPr anchorCtr="0" anchor="ctr" bIns="20100" lIns="20100" spcFirstLastPara="1" rIns="20100" wrap="square" tIns="201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1D836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61D83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mage" id="430" name="Google Shape;430;p4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78422" y="279580"/>
              <a:ext cx="629530" cy="62721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31" name="Google Shape;431;p44"/>
          <p:cNvGrpSpPr/>
          <p:nvPr/>
        </p:nvGrpSpPr>
        <p:grpSpPr>
          <a:xfrm>
            <a:off x="612940" y="1710240"/>
            <a:ext cx="485289" cy="485289"/>
            <a:chOff x="0" y="0"/>
            <a:chExt cx="1210500" cy="1210500"/>
          </a:xfrm>
        </p:grpSpPr>
        <p:sp>
          <p:nvSpPr>
            <p:cNvPr id="432" name="Google Shape;432;p44"/>
            <p:cNvSpPr/>
            <p:nvPr/>
          </p:nvSpPr>
          <p:spPr>
            <a:xfrm>
              <a:off x="0" y="0"/>
              <a:ext cx="1210500" cy="1210500"/>
            </a:xfrm>
            <a:prstGeom prst="ellipse">
              <a:avLst/>
            </a:prstGeom>
            <a:solidFill>
              <a:srgbClr val="929955"/>
            </a:solidFill>
            <a:ln>
              <a:noFill/>
            </a:ln>
          </p:spPr>
          <p:txBody>
            <a:bodyPr anchorCtr="0" anchor="ctr" bIns="20100" lIns="20100" spcFirstLastPara="1" rIns="20100" wrap="square" tIns="201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1D836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61D83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44"/>
            <p:cNvSpPr/>
            <p:nvPr/>
          </p:nvSpPr>
          <p:spPr>
            <a:xfrm>
              <a:off x="193495" y="380085"/>
              <a:ext cx="823500" cy="450792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0" y="6520"/>
                  </a:lnTo>
                  <a:lnTo>
                    <a:pt x="10800" y="13043"/>
                  </a:lnTo>
                  <a:lnTo>
                    <a:pt x="18745" y="8243"/>
                  </a:lnTo>
                  <a:lnTo>
                    <a:pt x="18745" y="10509"/>
                  </a:lnTo>
                  <a:cubicBezTo>
                    <a:pt x="18606" y="10673"/>
                    <a:pt x="18515" y="10958"/>
                    <a:pt x="18515" y="11282"/>
                  </a:cubicBezTo>
                  <a:cubicBezTo>
                    <a:pt x="18515" y="11519"/>
                    <a:pt x="18563" y="11733"/>
                    <a:pt x="18643" y="11896"/>
                  </a:cubicBezTo>
                  <a:cubicBezTo>
                    <a:pt x="18499" y="12008"/>
                    <a:pt x="18399" y="12270"/>
                    <a:pt x="18399" y="12574"/>
                  </a:cubicBezTo>
                  <a:lnTo>
                    <a:pt x="18399" y="21301"/>
                  </a:lnTo>
                  <a:cubicBezTo>
                    <a:pt x="18553" y="21484"/>
                    <a:pt x="18772" y="21600"/>
                    <a:pt x="19018" y="21600"/>
                  </a:cubicBezTo>
                  <a:cubicBezTo>
                    <a:pt x="19264" y="21600"/>
                    <a:pt x="19483" y="21484"/>
                    <a:pt x="19637" y="21301"/>
                  </a:cubicBezTo>
                  <a:lnTo>
                    <a:pt x="19637" y="12556"/>
                  </a:lnTo>
                  <a:cubicBezTo>
                    <a:pt x="19637" y="12255"/>
                    <a:pt x="19538" y="11998"/>
                    <a:pt x="19396" y="11887"/>
                  </a:cubicBezTo>
                  <a:cubicBezTo>
                    <a:pt x="19474" y="11725"/>
                    <a:pt x="19523" y="11515"/>
                    <a:pt x="19523" y="11282"/>
                  </a:cubicBezTo>
                  <a:cubicBezTo>
                    <a:pt x="19523" y="10958"/>
                    <a:pt x="19430" y="10673"/>
                    <a:pt x="19291" y="10509"/>
                  </a:cubicBezTo>
                  <a:lnTo>
                    <a:pt x="19291" y="7913"/>
                  </a:lnTo>
                  <a:lnTo>
                    <a:pt x="21600" y="6520"/>
                  </a:lnTo>
                  <a:lnTo>
                    <a:pt x="10800" y="0"/>
                  </a:lnTo>
                  <a:close/>
                  <a:moveTo>
                    <a:pt x="10819" y="5598"/>
                  </a:moveTo>
                  <a:cubicBezTo>
                    <a:pt x="11223" y="5598"/>
                    <a:pt x="11551" y="5819"/>
                    <a:pt x="11551" y="6091"/>
                  </a:cubicBezTo>
                  <a:cubicBezTo>
                    <a:pt x="11551" y="6364"/>
                    <a:pt x="11223" y="6584"/>
                    <a:pt x="10819" y="6584"/>
                  </a:cubicBezTo>
                  <a:cubicBezTo>
                    <a:pt x="10414" y="6584"/>
                    <a:pt x="10084" y="6364"/>
                    <a:pt x="10085" y="6091"/>
                  </a:cubicBezTo>
                  <a:cubicBezTo>
                    <a:pt x="10085" y="5819"/>
                    <a:pt x="10414" y="5598"/>
                    <a:pt x="10819" y="5598"/>
                  </a:cubicBezTo>
                  <a:close/>
                  <a:moveTo>
                    <a:pt x="16068" y="10691"/>
                  </a:moveTo>
                  <a:lnTo>
                    <a:pt x="10800" y="13872"/>
                  </a:lnTo>
                  <a:lnTo>
                    <a:pt x="5535" y="10694"/>
                  </a:lnTo>
                  <a:cubicBezTo>
                    <a:pt x="4861" y="12240"/>
                    <a:pt x="4431" y="14116"/>
                    <a:pt x="4188" y="16122"/>
                  </a:cubicBezTo>
                  <a:cubicBezTo>
                    <a:pt x="6908" y="16652"/>
                    <a:pt x="9240" y="18095"/>
                    <a:pt x="10748" y="20074"/>
                  </a:cubicBezTo>
                  <a:cubicBezTo>
                    <a:pt x="12275" y="18069"/>
                    <a:pt x="14648" y="16613"/>
                    <a:pt x="17413" y="16101"/>
                  </a:cubicBezTo>
                  <a:cubicBezTo>
                    <a:pt x="17170" y="14102"/>
                    <a:pt x="16740" y="12232"/>
                    <a:pt x="16068" y="10691"/>
                  </a:cubicBezTo>
                  <a:close/>
                </a:path>
              </a:pathLst>
            </a:custGeom>
            <a:noFill/>
            <a:ln cap="flat" cmpd="sng" w="14300">
              <a:solidFill>
                <a:srgbClr val="FFFFFF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20100" lIns="20100" spcFirstLastPara="1" rIns="20100" wrap="square" tIns="201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1D836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61D83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4" name="Google Shape;434;p44"/>
          <p:cNvSpPr txBox="1"/>
          <p:nvPr/>
        </p:nvSpPr>
        <p:spPr>
          <a:xfrm>
            <a:off x="410362" y="411675"/>
            <a:ext cx="8085300" cy="4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20100" lIns="20100" spcFirstLastPara="1" rIns="20100" wrap="square" tIns="201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400"/>
              <a:buFont typeface="Arial"/>
              <a:buNone/>
            </a:pPr>
            <a:r>
              <a:rPr lang="en" sz="28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Supporting Armenia’s Innovation Ecosystem</a:t>
            </a:r>
            <a:endParaRPr sz="4400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/>
          <p:nvPr/>
        </p:nvSpPr>
        <p:spPr>
          <a:xfrm>
            <a:off x="5086025" y="1432600"/>
            <a:ext cx="3816900" cy="351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Accessible &amp; Scalable</a:t>
            </a:r>
            <a:br>
              <a:rPr b="1" lang="en" sz="15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</a:br>
            <a:r>
              <a:rPr lang="en" sz="1300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Nationwide reach through inclusive public education</a:t>
            </a:r>
            <a:endParaRPr sz="1300">
              <a:solidFill>
                <a:srgbClr val="434343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Comprehensive AI &amp; Math Focus</a:t>
            </a:r>
            <a:br>
              <a:rPr b="1" lang="en" sz="15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</a:br>
            <a:r>
              <a:rPr lang="en" sz="1300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From foundations to advanced skills with strong reasoning and explainability</a:t>
            </a:r>
            <a:endParaRPr sz="1300">
              <a:solidFill>
                <a:srgbClr val="434343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5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Project-Based &amp; Real-World Learning</a:t>
            </a:r>
            <a:br>
              <a:rPr b="1" lang="en" sz="1500">
                <a:solidFill>
                  <a:srgbClr val="FCB74C"/>
                </a:solidFill>
                <a:latin typeface="Urbanist"/>
                <a:ea typeface="Urbanist"/>
                <a:cs typeface="Urbanist"/>
                <a:sym typeface="Urbanist"/>
              </a:rPr>
            </a:br>
            <a:r>
              <a:rPr lang="en" sz="1300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Hands-on experiences that build understanding and nurture innovation</a:t>
            </a:r>
            <a:endParaRPr b="1" sz="1800">
              <a:solidFill>
                <a:srgbClr val="434343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5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Career-Ready &amp; Competitive</a:t>
            </a:r>
            <a:br>
              <a:rPr b="1" lang="en" sz="1500">
                <a:solidFill>
                  <a:srgbClr val="FCB74C"/>
                </a:solidFill>
                <a:latin typeface="Urbanist"/>
                <a:ea typeface="Urbanist"/>
                <a:cs typeface="Urbanist"/>
                <a:sym typeface="Urbanist"/>
              </a:rPr>
            </a:br>
            <a:r>
              <a:rPr lang="en" sz="1300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Equipping students with adaptable skills for modern and future opportunities</a:t>
            </a:r>
            <a:endParaRPr sz="15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13" name="Google Shape;113;p23"/>
          <p:cNvSpPr/>
          <p:nvPr/>
        </p:nvSpPr>
        <p:spPr>
          <a:xfrm>
            <a:off x="-4725" y="-24075"/>
            <a:ext cx="9144000" cy="12057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23"/>
          <p:cNvSpPr txBox="1"/>
          <p:nvPr/>
        </p:nvSpPr>
        <p:spPr>
          <a:xfrm>
            <a:off x="368800" y="270975"/>
            <a:ext cx="9320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8B5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Generation AI: </a:t>
            </a:r>
            <a:r>
              <a:rPr lang="en" sz="28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Building Foundations for the Future</a:t>
            </a:r>
            <a:endParaRPr sz="28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pic>
        <p:nvPicPr>
          <p:cNvPr id="115" name="Google Shape;115;p23" title="AGR_2761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27850"/>
            <a:ext cx="4869975" cy="3245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/>
          <p:nvPr/>
        </p:nvSpPr>
        <p:spPr>
          <a:xfrm>
            <a:off x="4066536" y="1427076"/>
            <a:ext cx="5065500" cy="2999400"/>
          </a:xfrm>
          <a:prstGeom prst="rect">
            <a:avLst/>
          </a:prstGeom>
          <a:solidFill>
            <a:srgbClr val="FFFFFF"/>
          </a:solidFill>
          <a:ln cap="flat" cmpd="sng" w="11800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13025" lIns="113025" spcFirstLastPara="1" rIns="113025" wrap="square" tIns="1130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31"/>
          </a:p>
        </p:txBody>
      </p:sp>
      <p:sp>
        <p:nvSpPr>
          <p:cNvPr id="121" name="Google Shape;121;p24"/>
          <p:cNvSpPr/>
          <p:nvPr/>
        </p:nvSpPr>
        <p:spPr>
          <a:xfrm>
            <a:off x="4050931" y="3928365"/>
            <a:ext cx="5065500" cy="570900"/>
          </a:xfrm>
          <a:prstGeom prst="rect">
            <a:avLst/>
          </a:prstGeom>
          <a:solidFill>
            <a:srgbClr val="415069"/>
          </a:solidFill>
          <a:ln cap="flat" cmpd="sng" w="118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13025" lIns="113025" spcFirstLastPara="1" rIns="113025" wrap="square" tIns="1130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31"/>
          </a:p>
        </p:txBody>
      </p:sp>
      <p:sp>
        <p:nvSpPr>
          <p:cNvPr id="122" name="Google Shape;122;p24"/>
          <p:cNvSpPr txBox="1"/>
          <p:nvPr/>
        </p:nvSpPr>
        <p:spPr>
          <a:xfrm>
            <a:off x="363000" y="238243"/>
            <a:ext cx="7724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8B5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Turning Curiosity into Knowledge</a:t>
            </a:r>
            <a:endParaRPr sz="2800">
              <a:solidFill>
                <a:srgbClr val="F8B54D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grpSp>
        <p:nvGrpSpPr>
          <p:cNvPr id="123" name="Google Shape;123;p24"/>
          <p:cNvGrpSpPr/>
          <p:nvPr/>
        </p:nvGrpSpPr>
        <p:grpSpPr>
          <a:xfrm>
            <a:off x="1947407" y="2621044"/>
            <a:ext cx="1696225" cy="1696225"/>
            <a:chOff x="4303290" y="2158374"/>
            <a:chExt cx="1854000" cy="1854000"/>
          </a:xfrm>
        </p:grpSpPr>
        <p:sp>
          <p:nvSpPr>
            <p:cNvPr id="124" name="Google Shape;124;p24"/>
            <p:cNvSpPr/>
            <p:nvPr/>
          </p:nvSpPr>
          <p:spPr>
            <a:xfrm>
              <a:off x="4303290" y="2158374"/>
              <a:ext cx="1854000" cy="1854000"/>
            </a:xfrm>
            <a:prstGeom prst="ellipse">
              <a:avLst/>
            </a:prstGeom>
            <a:solidFill>
              <a:srgbClr val="F8B54D"/>
            </a:solidFill>
            <a:ln>
              <a:noFill/>
            </a:ln>
          </p:spPr>
          <p:txBody>
            <a:bodyPr anchorCtr="0" anchor="ctr" bIns="83675" lIns="83675" spcFirstLastPara="1" rIns="83675" wrap="square" tIns="836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26"/>
            </a:p>
          </p:txBody>
        </p:sp>
        <p:sp>
          <p:nvSpPr>
            <p:cNvPr id="125" name="Google Shape;125;p24"/>
            <p:cNvSpPr txBox="1"/>
            <p:nvPr/>
          </p:nvSpPr>
          <p:spPr>
            <a:xfrm>
              <a:off x="4693081" y="2857344"/>
              <a:ext cx="1115100" cy="565500"/>
            </a:xfrm>
            <a:prstGeom prst="rect">
              <a:avLst/>
            </a:prstGeom>
            <a:solidFill>
              <a:srgbClr val="F8B54D"/>
            </a:solidFill>
            <a:ln>
              <a:noFill/>
            </a:ln>
          </p:spPr>
          <p:txBody>
            <a:bodyPr anchorCtr="0" anchor="ctr" bIns="83675" lIns="83675" spcFirstLastPara="1" rIns="83675" wrap="square" tIns="836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64">
                  <a:solidFill>
                    <a:srgbClr val="FFFFFF"/>
                  </a:solidFill>
                  <a:latin typeface="Urbanist Black"/>
                  <a:ea typeface="Urbanist Black"/>
                  <a:cs typeface="Urbanist Black"/>
                  <a:sym typeface="Urbanist Black"/>
                </a:rPr>
                <a:t>Innovator Mindset</a:t>
              </a:r>
              <a:endParaRPr sz="1264">
                <a:solidFill>
                  <a:srgbClr val="FFFFFF"/>
                </a:solidFill>
                <a:latin typeface="Urbanist Black"/>
                <a:ea typeface="Urbanist Black"/>
                <a:cs typeface="Urbanist Black"/>
                <a:sym typeface="Urbanist Black"/>
              </a:endParaRPr>
            </a:p>
          </p:txBody>
        </p:sp>
      </p:grpSp>
      <p:grpSp>
        <p:nvGrpSpPr>
          <p:cNvPr id="126" name="Google Shape;126;p24"/>
          <p:cNvGrpSpPr/>
          <p:nvPr/>
        </p:nvGrpSpPr>
        <p:grpSpPr>
          <a:xfrm>
            <a:off x="325703" y="2621044"/>
            <a:ext cx="1696225" cy="1696225"/>
            <a:chOff x="2986712" y="2158374"/>
            <a:chExt cx="1854000" cy="1854000"/>
          </a:xfrm>
        </p:grpSpPr>
        <p:sp>
          <p:nvSpPr>
            <p:cNvPr id="127" name="Google Shape;127;p24"/>
            <p:cNvSpPr/>
            <p:nvPr/>
          </p:nvSpPr>
          <p:spPr>
            <a:xfrm>
              <a:off x="2986712" y="2158374"/>
              <a:ext cx="1854000" cy="1854000"/>
            </a:xfrm>
            <a:prstGeom prst="ellipse">
              <a:avLst/>
            </a:prstGeom>
            <a:solidFill>
              <a:srgbClr val="90BEAB"/>
            </a:solidFill>
            <a:ln>
              <a:noFill/>
            </a:ln>
          </p:spPr>
          <p:txBody>
            <a:bodyPr anchorCtr="0" anchor="ctr" bIns="83675" lIns="83675" spcFirstLastPara="1" rIns="83675" wrap="square" tIns="836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26"/>
            </a:p>
          </p:txBody>
        </p:sp>
        <p:sp>
          <p:nvSpPr>
            <p:cNvPr id="128" name="Google Shape;128;p24"/>
            <p:cNvSpPr txBox="1"/>
            <p:nvPr/>
          </p:nvSpPr>
          <p:spPr>
            <a:xfrm>
              <a:off x="3126983" y="2817829"/>
              <a:ext cx="1410600" cy="565500"/>
            </a:xfrm>
            <a:prstGeom prst="rect">
              <a:avLst/>
            </a:prstGeom>
            <a:solidFill>
              <a:srgbClr val="90BEAB"/>
            </a:solidFill>
            <a:ln>
              <a:noFill/>
            </a:ln>
          </p:spPr>
          <p:txBody>
            <a:bodyPr anchorCtr="0" anchor="ctr" bIns="83675" lIns="83675" spcFirstLastPara="1" rIns="83675" wrap="square" tIns="836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64">
                  <a:solidFill>
                    <a:srgbClr val="FFFFFF"/>
                  </a:solidFill>
                  <a:latin typeface="Urbanist Black"/>
                  <a:ea typeface="Urbanist Black"/>
                  <a:cs typeface="Urbanist Black"/>
                  <a:sym typeface="Urbanist Black"/>
                </a:rPr>
                <a:t>Skills and Competencies</a:t>
              </a:r>
              <a:endParaRPr sz="1264">
                <a:solidFill>
                  <a:srgbClr val="FFFFFF"/>
                </a:solidFill>
                <a:latin typeface="Urbanist Black"/>
                <a:ea typeface="Urbanist Black"/>
                <a:cs typeface="Urbanist Black"/>
                <a:sym typeface="Urbanist Black"/>
              </a:endParaRPr>
            </a:p>
          </p:txBody>
        </p:sp>
      </p:grpSp>
      <p:grpSp>
        <p:nvGrpSpPr>
          <p:cNvPr id="129" name="Google Shape;129;p24"/>
          <p:cNvGrpSpPr/>
          <p:nvPr/>
        </p:nvGrpSpPr>
        <p:grpSpPr>
          <a:xfrm>
            <a:off x="1017010" y="1514897"/>
            <a:ext cx="1696225" cy="1696225"/>
            <a:chOff x="3656844" y="1131139"/>
            <a:chExt cx="1854000" cy="1854000"/>
          </a:xfrm>
        </p:grpSpPr>
        <p:sp>
          <p:nvSpPr>
            <p:cNvPr id="130" name="Google Shape;130;p24"/>
            <p:cNvSpPr/>
            <p:nvPr/>
          </p:nvSpPr>
          <p:spPr>
            <a:xfrm>
              <a:off x="3656844" y="1131139"/>
              <a:ext cx="1854000" cy="1854000"/>
            </a:xfrm>
            <a:prstGeom prst="ellipse">
              <a:avLst/>
            </a:prstGeom>
            <a:solidFill>
              <a:srgbClr val="415069"/>
            </a:solidFill>
            <a:ln>
              <a:noFill/>
            </a:ln>
          </p:spPr>
          <p:txBody>
            <a:bodyPr anchorCtr="0" anchor="ctr" bIns="83675" lIns="83675" spcFirstLastPara="1" rIns="83675" wrap="square" tIns="836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26"/>
            </a:p>
          </p:txBody>
        </p:sp>
        <p:sp>
          <p:nvSpPr>
            <p:cNvPr id="131" name="Google Shape;131;p24"/>
            <p:cNvSpPr txBox="1"/>
            <p:nvPr/>
          </p:nvSpPr>
          <p:spPr>
            <a:xfrm>
              <a:off x="3966232" y="1822112"/>
              <a:ext cx="1298400" cy="49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3675" lIns="83675" spcFirstLastPara="1" rIns="83675" wrap="square" tIns="8367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64">
                  <a:solidFill>
                    <a:srgbClr val="FFFFFF"/>
                  </a:solidFill>
                  <a:latin typeface="Urbanist Black"/>
                  <a:ea typeface="Urbanist Black"/>
                  <a:cs typeface="Urbanist Black"/>
                  <a:sym typeface="Urbanist Black"/>
                </a:rPr>
                <a:t>Technical</a:t>
              </a:r>
              <a:r>
                <a:rPr b="1" lang="en" sz="1264">
                  <a:solidFill>
                    <a:srgbClr val="FFFFFF"/>
                  </a:solidFill>
                  <a:latin typeface="Urbanist"/>
                  <a:ea typeface="Urbanist"/>
                  <a:cs typeface="Urbanist"/>
                  <a:sym typeface="Urbanist"/>
                </a:rPr>
                <a:t> &amp; Foundational</a:t>
              </a:r>
              <a:endParaRPr b="1" sz="1264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64">
                  <a:solidFill>
                    <a:srgbClr val="FFFFFF"/>
                  </a:solidFill>
                  <a:latin typeface="Urbanist"/>
                  <a:ea typeface="Urbanist"/>
                  <a:cs typeface="Urbanist"/>
                  <a:sym typeface="Urbanist"/>
                </a:rPr>
                <a:t>Knowledge </a:t>
              </a:r>
              <a:endParaRPr b="1" sz="1264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132" name="Google Shape;132;p24"/>
          <p:cNvSpPr txBox="1"/>
          <p:nvPr/>
        </p:nvSpPr>
        <p:spPr>
          <a:xfrm>
            <a:off x="4066546" y="3928953"/>
            <a:ext cx="5065500" cy="4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025" lIns="113025" spcFirstLastPara="1" rIns="113025" wrap="square" tIns="1130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1484"/>
              </a:spcBef>
              <a:spcAft>
                <a:spcPts val="1484"/>
              </a:spcAft>
              <a:buNone/>
            </a:pPr>
            <a:r>
              <a:rPr lang="en" sz="1607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Algebra and Python power AI learning</a:t>
            </a:r>
            <a:endParaRPr sz="1607">
              <a:solidFill>
                <a:schemeClr val="lt1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grpSp>
        <p:nvGrpSpPr>
          <p:cNvPr id="133" name="Google Shape;133;p24"/>
          <p:cNvGrpSpPr/>
          <p:nvPr/>
        </p:nvGrpSpPr>
        <p:grpSpPr>
          <a:xfrm>
            <a:off x="4051105" y="1617712"/>
            <a:ext cx="1521027" cy="2217224"/>
            <a:chOff x="4071950" y="1746179"/>
            <a:chExt cx="1738316" cy="2533971"/>
          </a:xfrm>
        </p:grpSpPr>
        <p:pic>
          <p:nvPicPr>
            <p:cNvPr id="134" name="Google Shape;134;p24" title="newplot.png"/>
            <p:cNvPicPr preferRelativeResize="0"/>
            <p:nvPr/>
          </p:nvPicPr>
          <p:blipFill rotWithShape="1">
            <a:blip r:embed="rId3">
              <a:alphaModFix/>
            </a:blip>
            <a:srcRect b="6915" l="6969" r="20503" t="9360"/>
            <a:stretch/>
          </p:blipFill>
          <p:spPr>
            <a:xfrm>
              <a:off x="4071950" y="1940725"/>
              <a:ext cx="1738300" cy="23394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5" name="Google Shape;135;p24"/>
            <p:cNvSpPr txBox="1"/>
            <p:nvPr/>
          </p:nvSpPr>
          <p:spPr>
            <a:xfrm>
              <a:off x="4135966" y="1746179"/>
              <a:ext cx="1674300" cy="39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0000" lIns="80000" spcFirstLastPara="1" rIns="80000" wrap="square" tIns="800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22">
                  <a:solidFill>
                    <a:schemeClr val="dk2"/>
                  </a:solidFill>
                </a:rPr>
                <a:t>Algebra → Python</a:t>
              </a:r>
              <a:endParaRPr sz="1222">
                <a:solidFill>
                  <a:schemeClr val="dk2"/>
                </a:solidFill>
              </a:endParaRPr>
            </a:p>
          </p:txBody>
        </p:sp>
      </p:grpSp>
      <p:grpSp>
        <p:nvGrpSpPr>
          <p:cNvPr id="136" name="Google Shape;136;p24"/>
          <p:cNvGrpSpPr/>
          <p:nvPr/>
        </p:nvGrpSpPr>
        <p:grpSpPr>
          <a:xfrm>
            <a:off x="5754089" y="1607578"/>
            <a:ext cx="1425489" cy="2227358"/>
            <a:chOff x="5823525" y="1734598"/>
            <a:chExt cx="1629130" cy="2545552"/>
          </a:xfrm>
        </p:grpSpPr>
        <p:pic>
          <p:nvPicPr>
            <p:cNvPr id="137" name="Google Shape;137;p24" title="newplot (1).png"/>
            <p:cNvPicPr preferRelativeResize="0"/>
            <p:nvPr/>
          </p:nvPicPr>
          <p:blipFill rotWithShape="1">
            <a:blip r:embed="rId4">
              <a:alphaModFix/>
            </a:blip>
            <a:srcRect b="6911" l="3469" r="33442" t="9713"/>
            <a:stretch/>
          </p:blipFill>
          <p:spPr>
            <a:xfrm>
              <a:off x="5823525" y="1950550"/>
              <a:ext cx="1579775" cy="23296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8" name="Google Shape;138;p24"/>
            <p:cNvSpPr txBox="1"/>
            <p:nvPr/>
          </p:nvSpPr>
          <p:spPr>
            <a:xfrm>
              <a:off x="5872855" y="1734598"/>
              <a:ext cx="1579800" cy="39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0000" lIns="80000" spcFirstLastPara="1" rIns="80000" wrap="square" tIns="800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22">
                  <a:solidFill>
                    <a:schemeClr val="dk2"/>
                  </a:solidFill>
                </a:rPr>
                <a:t>Algebra → AI</a:t>
              </a:r>
              <a:endParaRPr sz="1222">
                <a:solidFill>
                  <a:schemeClr val="dk2"/>
                </a:solidFill>
              </a:endParaRPr>
            </a:p>
          </p:txBody>
        </p:sp>
      </p:grpSp>
      <p:grpSp>
        <p:nvGrpSpPr>
          <p:cNvPr id="139" name="Google Shape;139;p24"/>
          <p:cNvGrpSpPr/>
          <p:nvPr/>
        </p:nvGrpSpPr>
        <p:grpSpPr>
          <a:xfrm>
            <a:off x="7404673" y="1607570"/>
            <a:ext cx="1323066" cy="2396394"/>
            <a:chOff x="7439050" y="1734589"/>
            <a:chExt cx="1512075" cy="2738736"/>
          </a:xfrm>
        </p:grpSpPr>
        <p:pic>
          <p:nvPicPr>
            <p:cNvPr id="140" name="Google Shape;140;p24" title="newplot (2).png"/>
            <p:cNvPicPr preferRelativeResize="0"/>
            <p:nvPr/>
          </p:nvPicPr>
          <p:blipFill rotWithShape="1">
            <a:blip r:embed="rId5">
              <a:alphaModFix/>
            </a:blip>
            <a:srcRect b="0" l="5239" r="30468" t="7986"/>
            <a:stretch/>
          </p:blipFill>
          <p:spPr>
            <a:xfrm>
              <a:off x="7439050" y="1916200"/>
              <a:ext cx="1512075" cy="2557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1" name="Google Shape;141;p24"/>
            <p:cNvSpPr txBox="1"/>
            <p:nvPr/>
          </p:nvSpPr>
          <p:spPr>
            <a:xfrm>
              <a:off x="7672354" y="1734589"/>
              <a:ext cx="1214700" cy="39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0000" lIns="80000" spcFirstLastPara="1" rIns="80000" wrap="square" tIns="800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22">
                  <a:solidFill>
                    <a:schemeClr val="dk2"/>
                  </a:solidFill>
                </a:rPr>
                <a:t>Python → AI</a:t>
              </a:r>
              <a:endParaRPr sz="1222">
                <a:solidFill>
                  <a:schemeClr val="dk2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5"/>
          <p:cNvSpPr/>
          <p:nvPr/>
        </p:nvSpPr>
        <p:spPr>
          <a:xfrm>
            <a:off x="-9525" y="-19050"/>
            <a:ext cx="9162900" cy="52071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20100" lIns="20100" spcFirstLastPara="1" rIns="20100" wrap="square" tIns="20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47" name="Google Shape;147;p25"/>
          <p:cNvGraphicFramePr/>
          <p:nvPr/>
        </p:nvGraphicFramePr>
        <p:xfrm>
          <a:off x="2337938" y="1174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{C25FE001-2BA9-4817-9705-AF776310B1A4}</a:tableStyleId>
              </a:tblPr>
              <a:tblGrid>
                <a:gridCol w="1557075"/>
                <a:gridCol w="1557075"/>
                <a:gridCol w="1557075"/>
                <a:gridCol w="1557075"/>
              </a:tblGrid>
              <a:tr h="586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9000"/>
                    </a:solidFill>
                  </a:tcPr>
                </a:tc>
              </a:tr>
              <a:tr h="660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17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93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99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4275" marB="34275" marR="34275" marL="34275">
                    <a:lnL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4468B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  <p:sp>
        <p:nvSpPr>
          <p:cNvPr id="148" name="Google Shape;148;p25"/>
          <p:cNvSpPr/>
          <p:nvPr/>
        </p:nvSpPr>
        <p:spPr>
          <a:xfrm>
            <a:off x="2137913" y="1184147"/>
            <a:ext cx="84000" cy="3557400"/>
          </a:xfrm>
          <a:prstGeom prst="leftBracket">
            <a:avLst>
              <a:gd fmla="val 8333" name="adj"/>
            </a:avLst>
          </a:prstGeom>
          <a:noFill/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5"/>
          <p:cNvSpPr txBox="1"/>
          <p:nvPr/>
        </p:nvSpPr>
        <p:spPr>
          <a:xfrm>
            <a:off x="440475" y="2736919"/>
            <a:ext cx="1524000" cy="7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500">
                <a:solidFill>
                  <a:srgbClr val="F8B54E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Generation AI </a:t>
            </a:r>
            <a:endParaRPr sz="1500">
              <a:solidFill>
                <a:srgbClr val="F8B54E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500">
                <a:solidFill>
                  <a:srgbClr val="F8B54E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Curriculum Matrix =</a:t>
            </a:r>
            <a:endParaRPr sz="1500">
              <a:solidFill>
                <a:srgbClr val="F8B54E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50" name="Google Shape;150;p25"/>
          <p:cNvSpPr/>
          <p:nvPr/>
        </p:nvSpPr>
        <p:spPr>
          <a:xfrm flipH="1">
            <a:off x="8640637" y="1174875"/>
            <a:ext cx="118500" cy="3557400"/>
          </a:xfrm>
          <a:prstGeom prst="leftBracket">
            <a:avLst>
              <a:gd fmla="val 8333" name="adj"/>
            </a:avLst>
          </a:prstGeom>
          <a:noFill/>
          <a:ln cap="flat" cmpd="sng" w="762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25"/>
          <p:cNvSpPr txBox="1"/>
          <p:nvPr/>
        </p:nvSpPr>
        <p:spPr>
          <a:xfrm>
            <a:off x="2487366" y="1346541"/>
            <a:ext cx="12204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600">
                <a:solidFill>
                  <a:schemeClr val="lt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10th Grade</a:t>
            </a:r>
            <a:endParaRPr sz="1600">
              <a:solidFill>
                <a:schemeClr val="lt1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52" name="Google Shape;152;p25"/>
          <p:cNvSpPr txBox="1"/>
          <p:nvPr/>
        </p:nvSpPr>
        <p:spPr>
          <a:xfrm>
            <a:off x="4061606" y="1346541"/>
            <a:ext cx="12204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600">
                <a:solidFill>
                  <a:schemeClr val="lt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11th Grade</a:t>
            </a:r>
            <a:endParaRPr sz="1600">
              <a:solidFill>
                <a:schemeClr val="lt1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53" name="Google Shape;153;p25"/>
          <p:cNvSpPr txBox="1"/>
          <p:nvPr/>
        </p:nvSpPr>
        <p:spPr>
          <a:xfrm>
            <a:off x="5635847" y="1331081"/>
            <a:ext cx="12204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600">
                <a:solidFill>
                  <a:schemeClr val="lt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12th Grade</a:t>
            </a:r>
            <a:endParaRPr sz="1600">
              <a:solidFill>
                <a:schemeClr val="lt1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54" name="Google Shape;154;p25"/>
          <p:cNvSpPr txBox="1"/>
          <p:nvPr/>
        </p:nvSpPr>
        <p:spPr>
          <a:xfrm>
            <a:off x="7054792" y="1331081"/>
            <a:ext cx="1453500" cy="2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400">
                <a:solidFill>
                  <a:schemeClr val="lt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Additional Clubs</a:t>
            </a:r>
            <a:endParaRPr sz="1400">
              <a:solidFill>
                <a:schemeClr val="lt1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55" name="Google Shape;155;p25"/>
          <p:cNvSpPr txBox="1"/>
          <p:nvPr/>
        </p:nvSpPr>
        <p:spPr>
          <a:xfrm>
            <a:off x="2487366" y="2070534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Advanced Algebra</a:t>
            </a:r>
            <a:endParaRPr sz="10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56" name="Google Shape;156;p25"/>
          <p:cNvSpPr txBox="1"/>
          <p:nvPr/>
        </p:nvSpPr>
        <p:spPr>
          <a:xfrm>
            <a:off x="5635847" y="2070534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Advanced Algebra</a:t>
            </a:r>
            <a:endParaRPr sz="10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57" name="Google Shape;157;p25"/>
          <p:cNvSpPr txBox="1"/>
          <p:nvPr/>
        </p:nvSpPr>
        <p:spPr>
          <a:xfrm>
            <a:off x="4061606" y="2070534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Advanced Algebra</a:t>
            </a:r>
            <a:endParaRPr sz="10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58" name="Google Shape;158;p25"/>
          <p:cNvSpPr txBox="1"/>
          <p:nvPr/>
        </p:nvSpPr>
        <p:spPr>
          <a:xfrm>
            <a:off x="2487376" y="2690575"/>
            <a:ext cx="13809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Python Programming</a:t>
            </a:r>
            <a:endParaRPr sz="10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59" name="Google Shape;159;p25"/>
          <p:cNvSpPr txBox="1"/>
          <p:nvPr/>
        </p:nvSpPr>
        <p:spPr>
          <a:xfrm>
            <a:off x="2738522" y="2882653"/>
            <a:ext cx="6609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"/>
                <a:ea typeface="Urbanist"/>
                <a:cs typeface="Urbanist"/>
                <a:sym typeface="Urbanist"/>
              </a:rPr>
              <a:t>Basic Level</a:t>
            </a:r>
            <a:endParaRPr sz="1000">
              <a:solidFill>
                <a:srgbClr val="004C7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60" name="Google Shape;160;p25"/>
          <p:cNvSpPr txBox="1"/>
          <p:nvPr/>
        </p:nvSpPr>
        <p:spPr>
          <a:xfrm>
            <a:off x="4061606" y="2882653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"/>
                <a:ea typeface="Urbanist"/>
                <a:cs typeface="Urbanist"/>
                <a:sym typeface="Urbanist"/>
              </a:rPr>
              <a:t>Advanced Level</a:t>
            </a:r>
            <a:endParaRPr sz="1000">
              <a:solidFill>
                <a:srgbClr val="004C7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61" name="Google Shape;161;p25"/>
          <p:cNvSpPr txBox="1"/>
          <p:nvPr/>
        </p:nvSpPr>
        <p:spPr>
          <a:xfrm>
            <a:off x="2487366" y="3433055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Machine Learning</a:t>
            </a:r>
            <a:endParaRPr sz="10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62" name="Google Shape;162;p25"/>
          <p:cNvSpPr txBox="1"/>
          <p:nvPr/>
        </p:nvSpPr>
        <p:spPr>
          <a:xfrm>
            <a:off x="2487366" y="3637833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"/>
                <a:ea typeface="Urbanist"/>
                <a:cs typeface="Urbanist"/>
                <a:sym typeface="Urbanist"/>
              </a:rPr>
              <a:t>Mid Level</a:t>
            </a:r>
            <a:endParaRPr sz="1000">
              <a:solidFill>
                <a:srgbClr val="004C7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63" name="Google Shape;163;p25"/>
          <p:cNvSpPr txBox="1"/>
          <p:nvPr/>
        </p:nvSpPr>
        <p:spPr>
          <a:xfrm>
            <a:off x="4061606" y="3387291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ML &amp; Deep Learning</a:t>
            </a:r>
            <a:endParaRPr sz="10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64" name="Google Shape;164;p25"/>
          <p:cNvSpPr txBox="1"/>
          <p:nvPr/>
        </p:nvSpPr>
        <p:spPr>
          <a:xfrm>
            <a:off x="5635842" y="3358711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AI Applications</a:t>
            </a:r>
            <a:endParaRPr sz="10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65" name="Google Shape;165;p25"/>
          <p:cNvSpPr txBox="1"/>
          <p:nvPr/>
        </p:nvSpPr>
        <p:spPr>
          <a:xfrm>
            <a:off x="5586909" y="3546858"/>
            <a:ext cx="1318200" cy="4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"/>
                <a:ea typeface="Urbanist"/>
                <a:cs typeface="Urbanist"/>
                <a:sym typeface="Urbanist"/>
              </a:rPr>
              <a:t>Project Implementation and Presentation</a:t>
            </a:r>
            <a:endParaRPr sz="1000">
              <a:solidFill>
                <a:srgbClr val="004C7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66" name="Google Shape;166;p25"/>
          <p:cNvSpPr txBox="1"/>
          <p:nvPr/>
        </p:nvSpPr>
        <p:spPr>
          <a:xfrm>
            <a:off x="5635847" y="2713627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Deep Learning</a:t>
            </a:r>
            <a:endParaRPr sz="10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67" name="Google Shape;167;p25"/>
          <p:cNvSpPr txBox="1"/>
          <p:nvPr/>
        </p:nvSpPr>
        <p:spPr>
          <a:xfrm>
            <a:off x="7091072" y="1882547"/>
            <a:ext cx="13809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9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Applications of Algebra, Python and AI</a:t>
            </a:r>
            <a:endParaRPr sz="9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9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 in real-life </a:t>
            </a:r>
            <a:endParaRPr sz="9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  <p:sp>
        <p:nvSpPr>
          <p:cNvPr id="168" name="Google Shape;168;p25"/>
          <p:cNvSpPr txBox="1"/>
          <p:nvPr/>
        </p:nvSpPr>
        <p:spPr>
          <a:xfrm>
            <a:off x="7122403" y="2713627"/>
            <a:ext cx="13182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English </a:t>
            </a:r>
            <a:endParaRPr sz="1000">
              <a:solidFill>
                <a:srgbClr val="004C7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69" name="Google Shape;169;p25"/>
          <p:cNvSpPr txBox="1"/>
          <p:nvPr/>
        </p:nvSpPr>
        <p:spPr>
          <a:xfrm>
            <a:off x="7122403" y="3479114"/>
            <a:ext cx="1318200" cy="3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Skills Development &amp; Career Guidance</a:t>
            </a:r>
            <a:endParaRPr sz="1000">
              <a:solidFill>
                <a:srgbClr val="004C7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70" name="Google Shape;170;p25"/>
          <p:cNvSpPr txBox="1"/>
          <p:nvPr/>
        </p:nvSpPr>
        <p:spPr>
          <a:xfrm>
            <a:off x="2487366" y="4232686"/>
            <a:ext cx="12204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900">
                <a:solidFill>
                  <a:schemeClr val="dk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306</a:t>
            </a:r>
            <a:endParaRPr sz="900">
              <a:solidFill>
                <a:schemeClr val="dk1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Academic Hours</a:t>
            </a:r>
            <a:endParaRPr sz="9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t/>
            </a:r>
            <a:endParaRPr sz="9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71" name="Google Shape;171;p25"/>
          <p:cNvSpPr txBox="1"/>
          <p:nvPr/>
        </p:nvSpPr>
        <p:spPr>
          <a:xfrm>
            <a:off x="4061606" y="4232686"/>
            <a:ext cx="12204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900">
                <a:solidFill>
                  <a:schemeClr val="dk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324</a:t>
            </a:r>
            <a:br>
              <a:rPr lang="en" sz="900">
                <a:solidFill>
                  <a:schemeClr val="dk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</a:br>
            <a:r>
              <a:rPr lang="en"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Academic Hours</a:t>
            </a:r>
            <a:endParaRPr sz="9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72" name="Google Shape;172;p25"/>
          <p:cNvSpPr txBox="1"/>
          <p:nvPr/>
        </p:nvSpPr>
        <p:spPr>
          <a:xfrm>
            <a:off x="5607272" y="4232686"/>
            <a:ext cx="12204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900">
                <a:solidFill>
                  <a:schemeClr val="dk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134</a:t>
            </a:r>
            <a:br>
              <a:rPr lang="en" sz="900">
                <a:solidFill>
                  <a:schemeClr val="dk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</a:br>
            <a:r>
              <a:rPr lang="en"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Academic Hours</a:t>
            </a:r>
            <a:endParaRPr sz="9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73" name="Google Shape;173;p25"/>
          <p:cNvSpPr txBox="1"/>
          <p:nvPr/>
        </p:nvSpPr>
        <p:spPr>
          <a:xfrm>
            <a:off x="7171341" y="4232686"/>
            <a:ext cx="1220400" cy="3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900">
                <a:solidFill>
                  <a:schemeClr val="dk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500</a:t>
            </a:r>
            <a:br>
              <a:rPr lang="en" sz="900">
                <a:solidFill>
                  <a:schemeClr val="dk1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</a:br>
            <a:r>
              <a:rPr lang="en"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Academic Hours</a:t>
            </a:r>
            <a:endParaRPr sz="9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74" name="Google Shape;174;p25"/>
          <p:cNvSpPr txBox="1"/>
          <p:nvPr/>
        </p:nvSpPr>
        <p:spPr>
          <a:xfrm>
            <a:off x="326756" y="244725"/>
            <a:ext cx="8490600" cy="4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rPr>
              <a:t>Comprehensive High School Curriculum</a:t>
            </a:r>
            <a:endParaRPr b="1" sz="3000"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75" name="Google Shape;175;p25"/>
          <p:cNvSpPr txBox="1"/>
          <p:nvPr/>
        </p:nvSpPr>
        <p:spPr>
          <a:xfrm>
            <a:off x="5635847" y="2882653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"/>
                <a:ea typeface="Urbanist"/>
                <a:cs typeface="Urbanist"/>
                <a:sym typeface="Urbanist"/>
              </a:rPr>
              <a:t>Advanced Level</a:t>
            </a:r>
            <a:endParaRPr sz="1000">
              <a:solidFill>
                <a:srgbClr val="004C7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76" name="Google Shape;176;p25"/>
          <p:cNvSpPr txBox="1"/>
          <p:nvPr/>
        </p:nvSpPr>
        <p:spPr>
          <a:xfrm>
            <a:off x="4061606" y="3623058"/>
            <a:ext cx="12204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"/>
                <a:ea typeface="Urbanist"/>
                <a:cs typeface="Urbanist"/>
                <a:sym typeface="Urbanist"/>
              </a:rPr>
              <a:t>Advanced Level</a:t>
            </a:r>
            <a:endParaRPr sz="1000">
              <a:solidFill>
                <a:srgbClr val="004C7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77" name="Google Shape;177;p25"/>
          <p:cNvSpPr txBox="1"/>
          <p:nvPr/>
        </p:nvSpPr>
        <p:spPr>
          <a:xfrm>
            <a:off x="4061614" y="2681288"/>
            <a:ext cx="1380900" cy="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17150" spcFirstLastPara="1" rIns="17150" wrap="square" tIns="17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475A"/>
              </a:buClr>
              <a:buSzPts val="3000"/>
              <a:buFont typeface="Urbanist ExtraBold"/>
              <a:buNone/>
            </a:pPr>
            <a:r>
              <a:rPr lang="en" sz="1000">
                <a:solidFill>
                  <a:srgbClr val="004C7F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Python Programming</a:t>
            </a:r>
            <a:endParaRPr sz="1000">
              <a:solidFill>
                <a:srgbClr val="004C7F"/>
              </a:solidFill>
              <a:latin typeface="Urbanist ExtraBold"/>
              <a:ea typeface="Urbanist ExtraBold"/>
              <a:cs typeface="Urbanist ExtraBold"/>
              <a:sym typeface="Urbanist Extra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/>
          <p:nvPr/>
        </p:nvSpPr>
        <p:spPr>
          <a:xfrm>
            <a:off x="-9525" y="0"/>
            <a:ext cx="9162900" cy="52071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20100" lIns="20100" spcFirstLastPara="1" rIns="20100" wrap="square" tIns="20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83" name="Google Shape;183;p26"/>
          <p:cNvCxnSpPr/>
          <p:nvPr/>
        </p:nvCxnSpPr>
        <p:spPr>
          <a:xfrm>
            <a:off x="2845069" y="1450735"/>
            <a:ext cx="347100" cy="2637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oval"/>
            <a:tailEnd len="sm" w="sm" type="none"/>
          </a:ln>
        </p:spPr>
      </p:cxnSp>
      <p:sp>
        <p:nvSpPr>
          <p:cNvPr id="184" name="Google Shape;184;p26"/>
          <p:cNvSpPr/>
          <p:nvPr/>
        </p:nvSpPr>
        <p:spPr>
          <a:xfrm>
            <a:off x="2990319" y="1115736"/>
            <a:ext cx="2540100" cy="2540100"/>
          </a:xfrm>
          <a:prstGeom prst="donut">
            <a:avLst>
              <a:gd fmla="val 16067" name="adj"/>
            </a:avLst>
          </a:prstGeom>
          <a:solidFill>
            <a:srgbClr val="000000">
              <a:alpha val="107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85" name="Google Shape;185;p26"/>
          <p:cNvGrpSpPr/>
          <p:nvPr/>
        </p:nvGrpSpPr>
        <p:grpSpPr>
          <a:xfrm>
            <a:off x="5253844" y="658595"/>
            <a:ext cx="3221530" cy="859190"/>
            <a:chOff x="5214050" y="672882"/>
            <a:chExt cx="3857196" cy="859190"/>
          </a:xfrm>
        </p:grpSpPr>
        <p:cxnSp>
          <p:nvCxnSpPr>
            <p:cNvPr id="186" name="Google Shape;186;p26"/>
            <p:cNvCxnSpPr/>
            <p:nvPr/>
          </p:nvCxnSpPr>
          <p:spPr>
            <a:xfrm flipH="1">
              <a:off x="5214050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87" name="Google Shape;187;p26"/>
            <p:cNvSpPr txBox="1"/>
            <p:nvPr/>
          </p:nvSpPr>
          <p:spPr>
            <a:xfrm>
              <a:off x="5514146" y="672882"/>
              <a:ext cx="35571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rgbClr val="F1C232"/>
                  </a:solidFill>
                  <a:latin typeface="Roboto"/>
                  <a:ea typeface="Roboto"/>
                  <a:cs typeface="Roboto"/>
                  <a:sym typeface="Roboto"/>
                </a:rPr>
                <a:t>Analytical </a:t>
              </a:r>
              <a:endParaRPr sz="800">
                <a:solidFill>
                  <a:srgbClr val="F1C232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Quantitative, Statistical &amp; Logical Thinking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Data  Literacy &amp; Analysis 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Object-Oriented Thinking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"/>
                <a:buFont typeface="Arial"/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Spatial Perception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88" name="Google Shape;188;p26"/>
          <p:cNvGrpSpPr/>
          <p:nvPr/>
        </p:nvGrpSpPr>
        <p:grpSpPr>
          <a:xfrm>
            <a:off x="1082401" y="717670"/>
            <a:ext cx="2518379" cy="764395"/>
            <a:chOff x="1389583" y="767676"/>
            <a:chExt cx="2518379" cy="764395"/>
          </a:xfrm>
        </p:grpSpPr>
        <p:cxnSp>
          <p:nvCxnSpPr>
            <p:cNvPr id="189" name="Google Shape;189;p26"/>
            <p:cNvCxnSpPr/>
            <p:nvPr/>
          </p:nvCxnSpPr>
          <p:spPr>
            <a:xfrm>
              <a:off x="3634961" y="1153772"/>
              <a:ext cx="273000" cy="378300"/>
            </a:xfrm>
            <a:prstGeom prst="straightConnector1">
              <a:avLst/>
            </a:prstGeom>
            <a:noFill/>
            <a:ln>
              <a:noFill/>
            </a:ln>
          </p:spPr>
        </p:cxnSp>
        <p:sp>
          <p:nvSpPr>
            <p:cNvPr id="190" name="Google Shape;190;p26"/>
            <p:cNvSpPr txBox="1"/>
            <p:nvPr/>
          </p:nvSpPr>
          <p:spPr>
            <a:xfrm>
              <a:off x="1389583" y="767676"/>
              <a:ext cx="17454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rgbClr val="F1C232"/>
                  </a:solidFill>
                  <a:latin typeface="Roboto"/>
                  <a:ea typeface="Roboto"/>
                  <a:cs typeface="Roboto"/>
                  <a:sym typeface="Roboto"/>
                </a:rPr>
                <a:t>Interpersonal </a:t>
              </a:r>
              <a:endParaRPr b="1" sz="1000">
                <a:solidFill>
                  <a:srgbClr val="F1C232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Leadership &amp; Adaptability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Attention to Detail 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Curiosity &amp; Inquiry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Changemaker Mindset 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Self-Directed Learning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91" name="Google Shape;191;p26"/>
          <p:cNvGrpSpPr/>
          <p:nvPr/>
        </p:nvGrpSpPr>
        <p:grpSpPr>
          <a:xfrm>
            <a:off x="5318294" y="2536168"/>
            <a:ext cx="2769376" cy="669600"/>
            <a:chOff x="5625475" y="2586174"/>
            <a:chExt cx="2769376" cy="669600"/>
          </a:xfrm>
        </p:grpSpPr>
        <p:cxnSp>
          <p:nvCxnSpPr>
            <p:cNvPr id="192" name="Google Shape;192;p26"/>
            <p:cNvCxnSpPr/>
            <p:nvPr/>
          </p:nvCxnSpPr>
          <p:spPr>
            <a:xfrm rot="10800000">
              <a:off x="5625475" y="2771675"/>
              <a:ext cx="442200" cy="15330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93" name="Google Shape;193;p26"/>
            <p:cNvSpPr txBox="1"/>
            <p:nvPr/>
          </p:nvSpPr>
          <p:spPr>
            <a:xfrm>
              <a:off x="6077351" y="2586174"/>
              <a:ext cx="23175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rgbClr val="F1C232"/>
                  </a:solidFill>
                  <a:latin typeface="Roboto"/>
                  <a:ea typeface="Roboto"/>
                  <a:cs typeface="Roboto"/>
                  <a:sym typeface="Roboto"/>
                </a:rPr>
                <a:t>Problem-Solving &amp; Innovative </a:t>
              </a:r>
              <a:endParaRPr b="1" sz="1000">
                <a:solidFill>
                  <a:srgbClr val="F1C232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Problem Solving &amp; Critical Thinking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Decision Making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Innovative &amp; Creative Thinking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Entrepreneurial Mindset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94" name="Google Shape;194;p26"/>
          <p:cNvGrpSpPr/>
          <p:nvPr/>
        </p:nvGrpSpPr>
        <p:grpSpPr>
          <a:xfrm>
            <a:off x="1082401" y="2521665"/>
            <a:ext cx="2120092" cy="1137900"/>
            <a:chOff x="1389583" y="2571671"/>
            <a:chExt cx="2120092" cy="1137900"/>
          </a:xfrm>
        </p:grpSpPr>
        <p:cxnSp>
          <p:nvCxnSpPr>
            <p:cNvPr id="195" name="Google Shape;195;p26"/>
            <p:cNvCxnSpPr/>
            <p:nvPr/>
          </p:nvCxnSpPr>
          <p:spPr>
            <a:xfrm flipH="1" rot="10800000">
              <a:off x="3059375" y="2771675"/>
              <a:ext cx="450300" cy="14520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96" name="Google Shape;196;p26"/>
            <p:cNvSpPr txBox="1"/>
            <p:nvPr/>
          </p:nvSpPr>
          <p:spPr>
            <a:xfrm>
              <a:off x="1389583" y="2571671"/>
              <a:ext cx="1762800" cy="113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400"/>
                <a:buFont typeface="Arial"/>
                <a:buNone/>
              </a:pPr>
              <a:r>
                <a:rPr b="1" lang="en" sz="1000">
                  <a:solidFill>
                    <a:srgbClr val="F1C232"/>
                  </a:solidFill>
                </a:rPr>
                <a:t>Organizational </a:t>
              </a:r>
              <a:endParaRPr b="1" sz="1000">
                <a:solidFill>
                  <a:srgbClr val="F1C232"/>
                </a:solidFill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20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Time Management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Project Management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97" name="Google Shape;197;p26"/>
          <p:cNvGrpSpPr/>
          <p:nvPr/>
        </p:nvGrpSpPr>
        <p:grpSpPr>
          <a:xfrm>
            <a:off x="3501046" y="3490994"/>
            <a:ext cx="3256800" cy="1137937"/>
            <a:chOff x="3808227" y="3541000"/>
            <a:chExt cx="3256800" cy="1137937"/>
          </a:xfrm>
        </p:grpSpPr>
        <p:cxnSp>
          <p:nvCxnSpPr>
            <p:cNvPr id="198" name="Google Shape;198;p26"/>
            <p:cNvCxnSpPr/>
            <p:nvPr/>
          </p:nvCxnSpPr>
          <p:spPr>
            <a:xfrm rot="10800000">
              <a:off x="4563402" y="3541000"/>
              <a:ext cx="0" cy="48960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199" name="Google Shape;199;p26"/>
            <p:cNvSpPr txBox="1"/>
            <p:nvPr/>
          </p:nvSpPr>
          <p:spPr>
            <a:xfrm>
              <a:off x="3808227" y="4009337"/>
              <a:ext cx="32568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rgbClr val="F1C232"/>
                  </a:solidFill>
                  <a:latin typeface="Roboto"/>
                  <a:ea typeface="Roboto"/>
                  <a:cs typeface="Roboto"/>
                  <a:sym typeface="Roboto"/>
                </a:rPr>
                <a:t>Communication &amp; Collaboration </a:t>
              </a:r>
              <a:endParaRPr b="1" sz="1000">
                <a:solidFill>
                  <a:srgbClr val="F1C232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Technical Communication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Presentation Skills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TeamWork &amp; Collaboration Skills</a:t>
              </a:r>
              <a:endPara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00" name="Google Shape;200;p26"/>
          <p:cNvSpPr/>
          <p:nvPr/>
        </p:nvSpPr>
        <p:spPr>
          <a:xfrm rot="1800047">
            <a:off x="2912662" y="1036428"/>
            <a:ext cx="2690936" cy="2690936"/>
          </a:xfrm>
          <a:prstGeom prst="blockArc">
            <a:avLst>
              <a:gd fmla="val 14414370" name="adj1"/>
              <a:gd fmla="val 18998613" name="adj2"/>
              <a:gd fmla="val 8907" name="adj3"/>
            </a:avLst>
          </a:prstGeom>
          <a:solidFill>
            <a:srgbClr val="F8B54D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6"/>
          <p:cNvSpPr/>
          <p:nvPr/>
        </p:nvSpPr>
        <p:spPr>
          <a:xfrm flipH="1" rot="-9000757">
            <a:off x="2918535" y="1034802"/>
            <a:ext cx="2690226" cy="2690226"/>
          </a:xfrm>
          <a:prstGeom prst="blockArc">
            <a:avLst>
              <a:gd fmla="val 20178804" name="adj1"/>
              <a:gd fmla="val 2623923" name="adj2"/>
              <a:gd fmla="val 8858" name="adj3"/>
            </a:avLst>
          </a:prstGeom>
          <a:solidFill>
            <a:srgbClr val="F8B54D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6"/>
          <p:cNvSpPr txBox="1"/>
          <p:nvPr/>
        </p:nvSpPr>
        <p:spPr>
          <a:xfrm>
            <a:off x="3321806" y="2084428"/>
            <a:ext cx="1877100" cy="80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8B54D"/>
                </a:solidFill>
                <a:latin typeface="Roboto"/>
                <a:ea typeface="Roboto"/>
                <a:cs typeface="Roboto"/>
                <a:sym typeface="Roboto"/>
              </a:rPr>
              <a:t>Future AI Innovator</a:t>
            </a:r>
            <a:endParaRPr b="1" sz="1400">
              <a:solidFill>
                <a:srgbClr val="F8B54D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8B54D"/>
                </a:solidFill>
                <a:latin typeface="Roboto"/>
                <a:ea typeface="Roboto"/>
                <a:cs typeface="Roboto"/>
                <a:sym typeface="Roboto"/>
              </a:rPr>
              <a:t> Competency Framework</a:t>
            </a:r>
            <a:endParaRPr sz="1400">
              <a:solidFill>
                <a:srgbClr val="F8B54D"/>
              </a:solidFill>
            </a:endParaRPr>
          </a:p>
        </p:txBody>
      </p:sp>
      <p:sp>
        <p:nvSpPr>
          <p:cNvPr id="203" name="Google Shape;203;p26"/>
          <p:cNvSpPr/>
          <p:nvPr/>
        </p:nvSpPr>
        <p:spPr>
          <a:xfrm rot="-3781968">
            <a:off x="5249583" y="1807978"/>
            <a:ext cx="363191" cy="363191"/>
          </a:xfrm>
          <a:prstGeom prst="rtTriangle">
            <a:avLst/>
          </a:prstGeom>
          <a:solidFill>
            <a:srgbClr val="BF9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26"/>
          <p:cNvSpPr/>
          <p:nvPr/>
        </p:nvSpPr>
        <p:spPr>
          <a:xfrm flipH="1" rot="-1800109">
            <a:off x="2907848" y="1032468"/>
            <a:ext cx="2696852" cy="2696852"/>
          </a:xfrm>
          <a:prstGeom prst="blockArc">
            <a:avLst>
              <a:gd fmla="val 14334136" name="adj1"/>
              <a:gd fmla="val 18854681" name="adj2"/>
              <a:gd fmla="val 8846" name="adj3"/>
            </a:avLst>
          </a:prstGeom>
          <a:solidFill>
            <a:srgbClr val="F8B54D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6"/>
          <p:cNvSpPr/>
          <p:nvPr/>
        </p:nvSpPr>
        <p:spPr>
          <a:xfrm rot="9000757">
            <a:off x="2900251" y="1037627"/>
            <a:ext cx="2690226" cy="2690226"/>
          </a:xfrm>
          <a:prstGeom prst="blockArc">
            <a:avLst>
              <a:gd fmla="val 20184517" name="adj1"/>
              <a:gd fmla="val 3007258" name="adj2"/>
              <a:gd fmla="val 9336" name="adj3"/>
            </a:avLst>
          </a:prstGeom>
          <a:solidFill>
            <a:srgbClr val="F8B54D"/>
          </a:solidFill>
          <a:ln cap="flat" cmpd="sng" w="9525">
            <a:solidFill>
              <a:srgbClr val="0E9453"/>
            </a:solidFill>
            <a:prstDash val="solid"/>
            <a:round/>
            <a:headEnd len="sm" w="sm" type="none"/>
            <a:tailEnd len="sm" w="sm" type="none"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26"/>
          <p:cNvSpPr/>
          <p:nvPr/>
        </p:nvSpPr>
        <p:spPr>
          <a:xfrm flipH="1" rot="-9000757">
            <a:off x="2900347" y="1039152"/>
            <a:ext cx="2690226" cy="2690226"/>
          </a:xfrm>
          <a:prstGeom prst="blockArc">
            <a:avLst>
              <a:gd fmla="val 15738599" name="adj1"/>
              <a:gd fmla="val 20008131" name="adj2"/>
              <a:gd fmla="val 9063" name="adj3"/>
            </a:avLst>
          </a:prstGeom>
          <a:solidFill>
            <a:srgbClr val="F8B54D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6"/>
          <p:cNvSpPr/>
          <p:nvPr/>
        </p:nvSpPr>
        <p:spPr>
          <a:xfrm rot="9240359">
            <a:off x="2906330" y="1807684"/>
            <a:ext cx="363469" cy="363469"/>
          </a:xfrm>
          <a:prstGeom prst="rtTriangle">
            <a:avLst/>
          </a:prstGeom>
          <a:solidFill>
            <a:srgbClr val="BF9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26"/>
          <p:cNvSpPr/>
          <p:nvPr/>
        </p:nvSpPr>
        <p:spPr>
          <a:xfrm rot="476150">
            <a:off x="4812777" y="3189193"/>
            <a:ext cx="362875" cy="362875"/>
          </a:xfrm>
          <a:prstGeom prst="rtTriangle">
            <a:avLst/>
          </a:prstGeom>
          <a:solidFill>
            <a:srgbClr val="BF9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6"/>
          <p:cNvSpPr/>
          <p:nvPr/>
        </p:nvSpPr>
        <p:spPr>
          <a:xfrm rot="4857950">
            <a:off x="3346542" y="3189145"/>
            <a:ext cx="363003" cy="363003"/>
          </a:xfrm>
          <a:prstGeom prst="rtTriangle">
            <a:avLst/>
          </a:prstGeom>
          <a:solidFill>
            <a:srgbClr val="BF9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6"/>
          <p:cNvSpPr/>
          <p:nvPr/>
        </p:nvSpPr>
        <p:spPr>
          <a:xfrm rot="-8100000">
            <a:off x="4075534" y="977387"/>
            <a:ext cx="363170" cy="363170"/>
          </a:xfrm>
          <a:prstGeom prst="rtTriangle">
            <a:avLst/>
          </a:prstGeom>
          <a:solidFill>
            <a:srgbClr val="BF9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7"/>
          <p:cNvSpPr/>
          <p:nvPr/>
        </p:nvSpPr>
        <p:spPr>
          <a:xfrm>
            <a:off x="-5375" y="-24075"/>
            <a:ext cx="9164100" cy="11757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27"/>
          <p:cNvSpPr txBox="1"/>
          <p:nvPr/>
        </p:nvSpPr>
        <p:spPr>
          <a:xfrm>
            <a:off x="366138" y="321275"/>
            <a:ext cx="8300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8B5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Global Standards, Local Excellence</a:t>
            </a:r>
            <a:endParaRPr sz="2800">
              <a:solidFill>
                <a:srgbClr val="F8B54D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pic>
        <p:nvPicPr>
          <p:cNvPr id="217" name="Google Shape;21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04346" y="1710297"/>
            <a:ext cx="1794686" cy="1196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5075" y="3409519"/>
            <a:ext cx="2379796" cy="759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24542" y="1602364"/>
            <a:ext cx="1412322" cy="1412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19250" y="3409528"/>
            <a:ext cx="2379796" cy="91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09760" y="1814119"/>
            <a:ext cx="1093195" cy="830231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7"/>
          <p:cNvSpPr txBox="1"/>
          <p:nvPr/>
        </p:nvSpPr>
        <p:spPr>
          <a:xfrm>
            <a:off x="9287650" y="599962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27"/>
          <p:cNvSpPr txBox="1"/>
          <p:nvPr/>
        </p:nvSpPr>
        <p:spPr>
          <a:xfrm>
            <a:off x="314411" y="1789741"/>
            <a:ext cx="3058800" cy="21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300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Designed in alignment with leading international standards in AI and STEM education.</a:t>
            </a:r>
            <a:endParaRPr sz="1900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8"/>
          <p:cNvSpPr txBox="1"/>
          <p:nvPr/>
        </p:nvSpPr>
        <p:spPr>
          <a:xfrm>
            <a:off x="457200" y="360025"/>
            <a:ext cx="8495700" cy="4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20100" lIns="20100" spcFirstLastPara="1" rIns="20100" wrap="square" tIns="20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DBA4D"/>
                </a:solidFill>
                <a:latin typeface="Urbanist ExtraBold"/>
                <a:ea typeface="Urbanist ExtraBold"/>
                <a:cs typeface="Urbanist ExtraBold"/>
                <a:sym typeface="Urbanist ExtraBold"/>
              </a:rPr>
              <a:t>Generation AI: </a:t>
            </a:r>
            <a:r>
              <a:rPr lang="en" sz="2800">
                <a:solidFill>
                  <a:srgbClr val="003146"/>
                </a:solidFill>
                <a:latin typeface="Urbanist"/>
                <a:ea typeface="Urbanist"/>
                <a:cs typeface="Urbanist"/>
                <a:sym typeface="Urbanist"/>
              </a:rPr>
              <a:t>High School Pilot 2023-2026</a:t>
            </a:r>
            <a:endParaRPr sz="2800">
              <a:solidFill>
                <a:srgbClr val="003146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29" name="Google Shape;229;p28"/>
          <p:cNvSpPr/>
          <p:nvPr/>
        </p:nvSpPr>
        <p:spPr>
          <a:xfrm>
            <a:off x="566121" y="2038426"/>
            <a:ext cx="14430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33475" lIns="66975" spcFirstLastPara="1" rIns="66975" wrap="square" tIns="334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1"/>
              <a:buFont typeface="Arial"/>
              <a:buNone/>
            </a:pPr>
            <a:r>
              <a:rPr lang="en" sz="107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Schools</a:t>
            </a:r>
            <a:endParaRPr i="0" sz="781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230" name="Google Shape;230;p28"/>
          <p:cNvSpPr/>
          <p:nvPr/>
        </p:nvSpPr>
        <p:spPr>
          <a:xfrm>
            <a:off x="566107" y="1537356"/>
            <a:ext cx="1484400" cy="501000"/>
          </a:xfrm>
          <a:prstGeom prst="roundRect">
            <a:avLst>
              <a:gd fmla="val 16667" name="adj"/>
            </a:avLst>
          </a:prstGeom>
          <a:solidFill>
            <a:srgbClr val="FDBA4D"/>
          </a:solidFill>
          <a:ln>
            <a:noFill/>
          </a:ln>
        </p:spPr>
        <p:txBody>
          <a:bodyPr anchorCtr="0" anchor="ctr" bIns="66975" lIns="66975" spcFirstLastPara="1" rIns="66975" wrap="square" tIns="669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34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15</a:t>
            </a:r>
            <a:endParaRPr sz="2734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231" name="Google Shape;231;p28"/>
          <p:cNvSpPr/>
          <p:nvPr/>
        </p:nvSpPr>
        <p:spPr>
          <a:xfrm>
            <a:off x="566180" y="4053528"/>
            <a:ext cx="14844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33475" lIns="66975" spcFirstLastPara="1" rIns="66975" wrap="square" tIns="334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1"/>
              <a:buFont typeface="Arial"/>
              <a:buNone/>
            </a:pPr>
            <a:r>
              <a:rPr lang="en" sz="107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Grade 10-11</a:t>
            </a:r>
            <a:endParaRPr sz="1074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1"/>
              <a:buFont typeface="Arial"/>
              <a:buNone/>
            </a:pPr>
            <a:r>
              <a:rPr lang="en" sz="107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 Students Benefited</a:t>
            </a:r>
            <a:endParaRPr i="0" sz="1074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232" name="Google Shape;232;p28"/>
          <p:cNvSpPr/>
          <p:nvPr/>
        </p:nvSpPr>
        <p:spPr>
          <a:xfrm>
            <a:off x="518625" y="2963539"/>
            <a:ext cx="7347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33475" lIns="66975" spcFirstLastPara="1" rIns="66975" wrap="square" tIns="334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1"/>
              <a:buFont typeface="Arial"/>
              <a:buNone/>
            </a:pPr>
            <a:r>
              <a:rPr lang="en" sz="107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School </a:t>
            </a:r>
            <a:r>
              <a:rPr lang="en" sz="107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Teachers</a:t>
            </a:r>
            <a:endParaRPr i="0" sz="1074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233" name="Google Shape;233;p28"/>
          <p:cNvSpPr/>
          <p:nvPr/>
        </p:nvSpPr>
        <p:spPr>
          <a:xfrm>
            <a:off x="563604" y="2417246"/>
            <a:ext cx="644100" cy="479700"/>
          </a:xfrm>
          <a:prstGeom prst="roundRect">
            <a:avLst>
              <a:gd fmla="val 16667" name="adj"/>
            </a:avLst>
          </a:prstGeom>
          <a:solidFill>
            <a:srgbClr val="F4B400"/>
          </a:solidFill>
          <a:ln>
            <a:noFill/>
          </a:ln>
        </p:spPr>
        <p:txBody>
          <a:bodyPr anchorCtr="0" anchor="ctr" bIns="66975" lIns="66975" spcFirstLastPara="1" rIns="66975" wrap="square" tIns="669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930">
                <a:solidFill>
                  <a:srgbClr val="003E7E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37</a:t>
            </a:r>
            <a:endParaRPr sz="2930">
              <a:solidFill>
                <a:srgbClr val="003E7E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234" name="Google Shape;234;p28"/>
          <p:cNvSpPr/>
          <p:nvPr/>
        </p:nvSpPr>
        <p:spPr>
          <a:xfrm>
            <a:off x="1300824" y="2963539"/>
            <a:ext cx="857400" cy="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3475" lIns="66975" spcFirstLastPara="1" rIns="66975" wrap="square" tIns="334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1"/>
              <a:buFont typeface="Arial"/>
              <a:buNone/>
            </a:pPr>
            <a:r>
              <a:rPr lang="en" sz="107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Specialized Instructors</a:t>
            </a:r>
            <a:endParaRPr i="0" sz="1074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235" name="Google Shape;235;p28"/>
          <p:cNvSpPr/>
          <p:nvPr/>
        </p:nvSpPr>
        <p:spPr>
          <a:xfrm>
            <a:off x="2743340" y="2007443"/>
            <a:ext cx="1443000" cy="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3475" lIns="66975" spcFirstLastPara="1" rIns="66975" wrap="square" tIns="334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1"/>
              <a:buFont typeface="Arial"/>
              <a:buNone/>
            </a:pPr>
            <a:r>
              <a:rPr lang="en" sz="107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o</a:t>
            </a:r>
            <a:r>
              <a:rPr lang="en" sz="1074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f All Public High Schools and Lyceums</a:t>
            </a:r>
            <a:endParaRPr i="0" sz="1074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236" name="Google Shape;236;p28"/>
          <p:cNvSpPr/>
          <p:nvPr/>
        </p:nvSpPr>
        <p:spPr>
          <a:xfrm>
            <a:off x="2629577" y="3098550"/>
            <a:ext cx="1635000" cy="5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3475" lIns="66975" spcFirstLastPara="1" rIns="66975" wrap="square" tIns="334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1"/>
              <a:buFont typeface="Arial"/>
              <a:buNone/>
            </a:pPr>
            <a:r>
              <a:rPr lang="en" sz="976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o</a:t>
            </a:r>
            <a:r>
              <a:rPr lang="en" sz="976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f 10th Graders </a:t>
            </a:r>
            <a:r>
              <a:rPr lang="en" sz="976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Accessibility </a:t>
            </a:r>
            <a:r>
              <a:rPr lang="en" sz="976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to the Project</a:t>
            </a:r>
            <a:endParaRPr i="0" sz="976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237" name="Google Shape;237;p28"/>
          <p:cNvSpPr/>
          <p:nvPr/>
        </p:nvSpPr>
        <p:spPr>
          <a:xfrm>
            <a:off x="2519477" y="4137276"/>
            <a:ext cx="1883400" cy="3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33475" lIns="66975" spcFirstLastPara="1" rIns="66975" wrap="square" tIns="334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1"/>
              <a:buFont typeface="Arial"/>
              <a:buNone/>
            </a:pPr>
            <a:r>
              <a:rPr lang="en" sz="976">
                <a:solidFill>
                  <a:srgbClr val="43434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of All 10-11th Grade Students in Math-Based Tracks</a:t>
            </a:r>
            <a:endParaRPr i="0" sz="976" u="none" cap="none" strike="noStrike">
              <a:solidFill>
                <a:srgbClr val="43434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238" name="Google Shape;238;p28"/>
          <p:cNvSpPr/>
          <p:nvPr/>
        </p:nvSpPr>
        <p:spPr>
          <a:xfrm>
            <a:off x="548513" y="2396221"/>
            <a:ext cx="674400" cy="501000"/>
          </a:xfrm>
          <a:prstGeom prst="roundRect">
            <a:avLst>
              <a:gd fmla="val 16667" name="adj"/>
            </a:avLst>
          </a:prstGeom>
          <a:solidFill>
            <a:srgbClr val="FDBA4D"/>
          </a:solidFill>
          <a:ln>
            <a:noFill/>
          </a:ln>
        </p:spPr>
        <p:txBody>
          <a:bodyPr anchorCtr="0" anchor="ctr" bIns="66975" lIns="66975" spcFirstLastPara="1" rIns="66975" wrap="square" tIns="669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34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37</a:t>
            </a:r>
            <a:endParaRPr sz="2734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239" name="Google Shape;239;p28"/>
          <p:cNvSpPr/>
          <p:nvPr/>
        </p:nvSpPr>
        <p:spPr>
          <a:xfrm>
            <a:off x="1392248" y="2393950"/>
            <a:ext cx="674400" cy="501000"/>
          </a:xfrm>
          <a:prstGeom prst="roundRect">
            <a:avLst>
              <a:gd fmla="val 16667" name="adj"/>
            </a:avLst>
          </a:prstGeom>
          <a:solidFill>
            <a:srgbClr val="FDBA4D"/>
          </a:solidFill>
          <a:ln>
            <a:noFill/>
          </a:ln>
        </p:spPr>
        <p:txBody>
          <a:bodyPr anchorCtr="0" anchor="ctr" bIns="66975" lIns="66975" spcFirstLastPara="1" rIns="66975" wrap="square" tIns="669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34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24</a:t>
            </a:r>
            <a:endParaRPr sz="2734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240" name="Google Shape;240;p28"/>
          <p:cNvSpPr/>
          <p:nvPr/>
        </p:nvSpPr>
        <p:spPr>
          <a:xfrm>
            <a:off x="566041" y="3571747"/>
            <a:ext cx="1484400" cy="406200"/>
          </a:xfrm>
          <a:prstGeom prst="roundRect">
            <a:avLst>
              <a:gd fmla="val 16667" name="adj"/>
            </a:avLst>
          </a:prstGeom>
          <a:solidFill>
            <a:srgbClr val="FDBA4D"/>
          </a:solidFill>
          <a:ln>
            <a:noFill/>
          </a:ln>
        </p:spPr>
        <p:txBody>
          <a:bodyPr anchorCtr="0" anchor="ctr" bIns="66975" lIns="66975" spcFirstLastPara="1" rIns="66975" wrap="square" tIns="669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34">
                <a:solidFill>
                  <a:srgbClr val="003146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605</a:t>
            </a:r>
            <a:endParaRPr sz="2734">
              <a:solidFill>
                <a:srgbClr val="003146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241" name="Google Shape;241;p28"/>
          <p:cNvSpPr/>
          <p:nvPr/>
        </p:nvSpPr>
        <p:spPr>
          <a:xfrm>
            <a:off x="3018367" y="1488984"/>
            <a:ext cx="994200" cy="501000"/>
          </a:xfrm>
          <a:prstGeom prst="roundRect">
            <a:avLst>
              <a:gd fmla="val 16667" name="adj"/>
            </a:avLst>
          </a:prstGeom>
          <a:solidFill>
            <a:srgbClr val="003146"/>
          </a:solidFill>
          <a:ln>
            <a:noFill/>
          </a:ln>
        </p:spPr>
        <p:txBody>
          <a:bodyPr anchorCtr="0" anchor="ctr" bIns="66975" lIns="66975" spcFirstLastPara="1" rIns="66975" wrap="square" tIns="669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34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14%</a:t>
            </a:r>
            <a:endParaRPr sz="2734">
              <a:solidFill>
                <a:schemeClr val="lt1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242" name="Google Shape;242;p28"/>
          <p:cNvSpPr/>
          <p:nvPr/>
        </p:nvSpPr>
        <p:spPr>
          <a:xfrm>
            <a:off x="3018358" y="2578279"/>
            <a:ext cx="994200" cy="501000"/>
          </a:xfrm>
          <a:prstGeom prst="roundRect">
            <a:avLst>
              <a:gd fmla="val 16667" name="adj"/>
            </a:avLst>
          </a:prstGeom>
          <a:solidFill>
            <a:srgbClr val="003146"/>
          </a:solidFill>
          <a:ln>
            <a:noFill/>
          </a:ln>
        </p:spPr>
        <p:txBody>
          <a:bodyPr anchorCtr="0" anchor="ctr" bIns="66975" lIns="66975" spcFirstLastPara="1" rIns="66975" wrap="square" tIns="669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37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50%</a:t>
            </a:r>
            <a:endParaRPr sz="2637">
              <a:solidFill>
                <a:schemeClr val="lt1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sp>
        <p:nvSpPr>
          <p:cNvPr id="243" name="Google Shape;243;p28"/>
          <p:cNvSpPr/>
          <p:nvPr/>
        </p:nvSpPr>
        <p:spPr>
          <a:xfrm>
            <a:off x="3034858" y="3618828"/>
            <a:ext cx="994200" cy="501000"/>
          </a:xfrm>
          <a:prstGeom prst="roundRect">
            <a:avLst>
              <a:gd fmla="val 16667" name="adj"/>
            </a:avLst>
          </a:prstGeom>
          <a:solidFill>
            <a:srgbClr val="003146"/>
          </a:solidFill>
          <a:ln>
            <a:noFill/>
          </a:ln>
        </p:spPr>
        <p:txBody>
          <a:bodyPr anchorCtr="0" anchor="ctr" bIns="66975" lIns="66975" spcFirstLastPara="1" rIns="66975" wrap="square" tIns="669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34">
                <a:solidFill>
                  <a:schemeClr val="lt1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10%</a:t>
            </a:r>
            <a:endParaRPr sz="2734">
              <a:solidFill>
                <a:schemeClr val="lt1"/>
              </a:solidFill>
              <a:latin typeface="Urbanist Black"/>
              <a:ea typeface="Urbanist Black"/>
              <a:cs typeface="Urbanist Black"/>
              <a:sym typeface="Urbanist Black"/>
            </a:endParaRPr>
          </a:p>
        </p:txBody>
      </p:sp>
      <p:pic>
        <p:nvPicPr>
          <p:cNvPr id="244" name="Google Shape;244;p28" title="DreamShotsPh1_321 (1)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2100" y="1537357"/>
            <a:ext cx="4320799" cy="288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9"/>
          <p:cNvSpPr/>
          <p:nvPr/>
        </p:nvSpPr>
        <p:spPr>
          <a:xfrm>
            <a:off x="0" y="-24075"/>
            <a:ext cx="9158700" cy="1175700"/>
          </a:xfrm>
          <a:prstGeom prst="rect">
            <a:avLst/>
          </a:prstGeom>
          <a:solidFill>
            <a:srgbClr val="0031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29"/>
          <p:cNvSpPr txBox="1"/>
          <p:nvPr/>
        </p:nvSpPr>
        <p:spPr>
          <a:xfrm>
            <a:off x="336825" y="255975"/>
            <a:ext cx="8300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8B5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Accessible for All</a:t>
            </a:r>
            <a:r>
              <a:rPr lang="en" sz="2800">
                <a:solidFill>
                  <a:srgbClr val="F8B5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.</a:t>
            </a:r>
            <a:r>
              <a:rPr lang="en" sz="2800">
                <a:solidFill>
                  <a:srgbClr val="F8B54D"/>
                </a:solidFill>
                <a:latin typeface="Urbanist Black"/>
                <a:ea typeface="Urbanist Black"/>
                <a:cs typeface="Urbanist Black"/>
                <a:sym typeface="Urbanist Black"/>
              </a:rPr>
              <a:t> </a:t>
            </a:r>
            <a:r>
              <a:rPr lang="en" sz="2800">
                <a:solidFill>
                  <a:srgbClr val="FFFFFF"/>
                </a:solidFill>
                <a:latin typeface="Urbanist"/>
                <a:ea typeface="Urbanist"/>
                <a:cs typeface="Urbanist"/>
                <a:sym typeface="Urbanist"/>
              </a:rPr>
              <a:t>Built on Merit.</a:t>
            </a:r>
            <a:endParaRPr sz="2800">
              <a:solidFill>
                <a:srgbClr val="FFFFFF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51" name="Google Shape;251;p29"/>
          <p:cNvSpPr txBox="1"/>
          <p:nvPr/>
        </p:nvSpPr>
        <p:spPr>
          <a:xfrm>
            <a:off x="5013225" y="1772450"/>
            <a:ext cx="4004100" cy="290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CB74C"/>
                </a:solidFill>
                <a:latin typeface="Urbanist"/>
                <a:ea typeface="Urbanist"/>
                <a:cs typeface="Urbanist"/>
                <a:sym typeface="Urbanist"/>
              </a:rPr>
              <a:t>Open to Every Student</a:t>
            </a:r>
            <a:br>
              <a:rPr b="1" lang="en" sz="2100">
                <a:solidFill>
                  <a:srgbClr val="FCB74C"/>
                </a:solidFill>
                <a:latin typeface="Urbanist"/>
                <a:ea typeface="Urbanist"/>
                <a:cs typeface="Urbanist"/>
                <a:sym typeface="Urbanist"/>
              </a:rPr>
            </a:br>
            <a:r>
              <a:rPr lang="en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All interested students can take the entrance exam.</a:t>
            </a:r>
            <a:endParaRPr b="1" sz="1900">
              <a:solidFill>
                <a:srgbClr val="434343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CB74C"/>
                </a:solidFill>
                <a:latin typeface="Urbanist"/>
                <a:ea typeface="Urbanist"/>
                <a:cs typeface="Urbanist"/>
                <a:sym typeface="Urbanist"/>
              </a:rPr>
              <a:t>Multiple Chances to Succeed</a:t>
            </a:r>
            <a:br>
              <a:rPr b="1" lang="en" sz="2100">
                <a:solidFill>
                  <a:srgbClr val="FCB74C"/>
                </a:solidFill>
                <a:latin typeface="Urbanist"/>
                <a:ea typeface="Urbanist"/>
                <a:cs typeface="Urbanist"/>
                <a:sym typeface="Urbanist"/>
              </a:rPr>
            </a:br>
            <a:r>
              <a:rPr lang="en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Two admission rounds in 2025 ensured equal opportunity.</a:t>
            </a:r>
            <a:endParaRPr b="1" sz="1900">
              <a:solidFill>
                <a:srgbClr val="434343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800">
                <a:solidFill>
                  <a:srgbClr val="FCB74C"/>
                </a:solidFill>
                <a:latin typeface="Urbanist"/>
                <a:ea typeface="Urbanist"/>
                <a:cs typeface="Urbanist"/>
                <a:sym typeface="Urbanist"/>
              </a:rPr>
              <a:t>Merit-Based Selection</a:t>
            </a:r>
            <a:br>
              <a:rPr b="1" lang="en" sz="2100">
                <a:solidFill>
                  <a:srgbClr val="FCB74C"/>
                </a:solidFill>
                <a:latin typeface="Urbanist"/>
                <a:ea typeface="Urbanist"/>
                <a:cs typeface="Urbanist"/>
                <a:sym typeface="Urbanist"/>
              </a:rPr>
            </a:br>
            <a:r>
              <a:rPr lang="en">
                <a:solidFill>
                  <a:srgbClr val="434343"/>
                </a:solidFill>
                <a:latin typeface="Urbanist"/>
                <a:ea typeface="Urbanist"/>
                <a:cs typeface="Urbanist"/>
                <a:sym typeface="Urbanist"/>
              </a:rPr>
              <a:t>Expert-designed pretests assess knowledge, skills,  and potential.</a:t>
            </a:r>
            <a:endParaRPr>
              <a:solidFill>
                <a:srgbClr val="434343"/>
              </a:solidFill>
            </a:endParaRPr>
          </a:p>
        </p:txBody>
      </p:sp>
      <p:pic>
        <p:nvPicPr>
          <p:cNvPr id="252" name="Google Shape;252;p29" title="IMG_879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772452"/>
            <a:ext cx="4635151" cy="3089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